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i6qIf+W3mkZSTUZ6OppFzV/xBc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7d77b54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7d77b549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4285"/>
              </a:lnSpc>
              <a:spcBef>
                <a:spcPts val="0"/>
              </a:spcBef>
              <a:spcAft>
                <a:spcPts val="0"/>
              </a:spcAft>
              <a:buNone/>
            </a:pPr>
            <a:r>
              <a:rPr lang="en-US" sz="1000"/>
              <a:t>In order to monitor a patient/person the main thing that we needed was 2D human pose estimation in any video. We referred many papers, who have done research for Realtime 2D pose estimation. One of the paper is OpenPose: Realtime Multi-Person 2D Pose Estimation using Part Afﬁnity Fields.The proposed method in this paper uses a nonparametric representation, which they refer as Part Afﬁnity Fields (PAFs), to learn to associate body parts with individuals in the image. </a:t>
            </a:r>
            <a:endParaRPr sz="1000"/>
          </a:p>
          <a:p>
            <a:pPr indent="0" lvl="0" marL="0" rtl="0" algn="l">
              <a:lnSpc>
                <a:spcPct val="114285"/>
              </a:lnSpc>
              <a:spcBef>
                <a:spcPts val="0"/>
              </a:spcBef>
              <a:spcAft>
                <a:spcPts val="0"/>
              </a:spcAft>
              <a:buNone/>
            </a:pPr>
            <a:r>
              <a:t/>
            </a:r>
            <a:endParaRPr sz="1000"/>
          </a:p>
          <a:p>
            <a:pPr indent="0" lvl="0" marL="0" rtl="0" algn="just">
              <a:lnSpc>
                <a:spcPct val="115000"/>
              </a:lnSpc>
              <a:spcBef>
                <a:spcPts val="0"/>
              </a:spcBef>
              <a:spcAft>
                <a:spcPts val="0"/>
              </a:spcAft>
              <a:buNone/>
            </a:pPr>
            <a:r>
              <a:rPr lang="en-US" sz="1000"/>
              <a:t>There are two types of approaches for 2d human pose estimation Top down approach that is to first obtain human candidates by a human detector, and then perform single- person pose estimation. This method has disadvantage that their runtime is proportional to the number of people in the image. Another one is  bottom up approach di- rectly predict the keypoints all at once, and then assemble them into the full poses for all persons having advantage of early commitment and to decouple runtime complexity from the number of people in the image.</a:t>
            </a:r>
            <a:endParaRPr sz="1000"/>
          </a:p>
          <a:p>
            <a:pPr indent="0" lvl="0" marL="0" rtl="0" algn="just">
              <a:lnSpc>
                <a:spcPct val="115000"/>
              </a:lnSpc>
              <a:spcBef>
                <a:spcPts val="0"/>
              </a:spcBef>
              <a:spcAft>
                <a:spcPts val="0"/>
              </a:spcAft>
              <a:buNone/>
            </a:pPr>
            <a:r>
              <a:t/>
            </a:r>
            <a:endParaRPr sz="1000"/>
          </a:p>
          <a:p>
            <a:pPr indent="0" lvl="0" marL="0" rtl="0" algn="l">
              <a:lnSpc>
                <a:spcPct val="114285"/>
              </a:lnSpc>
              <a:spcBef>
                <a:spcPts val="0"/>
              </a:spcBef>
              <a:spcAft>
                <a:spcPts val="0"/>
              </a:spcAft>
              <a:buNone/>
            </a:pPr>
            <a:r>
              <a:rPr lang="en-US" sz="1000"/>
              <a:t>This is a bottom-up system that achieves high accuracy and realtime performance, regardless of the number of people in the image. In addition to that this paper mainly focuses on Inferring the pose of multiple people in images or videos.</a:t>
            </a:r>
            <a:endParaRPr sz="1000"/>
          </a:p>
          <a:p>
            <a:pPr indent="0" lvl="0" marL="0" rtl="0" algn="l">
              <a:lnSpc>
                <a:spcPct val="114285"/>
              </a:lnSpc>
              <a:spcBef>
                <a:spcPts val="0"/>
              </a:spcBef>
              <a:spcAft>
                <a:spcPts val="0"/>
              </a:spcAft>
              <a:buClr>
                <a:schemeClr val="dk1"/>
              </a:buClr>
              <a:buSzPts val="1100"/>
              <a:buFont typeface="Arial"/>
              <a:buNone/>
            </a:pPr>
            <a:r>
              <a:t/>
            </a:r>
            <a:endParaRPr sz="1000"/>
          </a:p>
          <a:p>
            <a:pPr indent="0" lvl="0" marL="0" rtl="0" algn="l">
              <a:lnSpc>
                <a:spcPct val="114285"/>
              </a:lnSpc>
              <a:spcBef>
                <a:spcPts val="0"/>
              </a:spcBef>
              <a:spcAft>
                <a:spcPts val="0"/>
              </a:spcAft>
              <a:buClr>
                <a:schemeClr val="dk1"/>
              </a:buClr>
              <a:buSzPts val="1100"/>
              <a:buFont typeface="Arial"/>
              <a:buNone/>
            </a:pPr>
            <a:r>
              <a:rPr lang="en-US" sz="1000"/>
              <a:t>In previous work, PAFs and body part location estimation were reﬁned simultaneously across training stages. In this paper they have demonstrated that a PAF-only reﬁnement results in a substantial increase in both runtime performance and Memory accuracy by approximately 200% and 7%, respectively.</a:t>
            </a:r>
            <a:endParaRPr sz="1000"/>
          </a:p>
          <a:p>
            <a:pPr indent="0" lvl="0" marL="0" rtl="0" algn="l">
              <a:lnSpc>
                <a:spcPct val="114285"/>
              </a:lnSpc>
              <a:spcBef>
                <a:spcPts val="0"/>
              </a:spcBef>
              <a:spcAft>
                <a:spcPts val="0"/>
              </a:spcAft>
              <a:buClr>
                <a:schemeClr val="dk1"/>
              </a:buClr>
              <a:buSzPts val="1100"/>
              <a:buFont typeface="Arial"/>
              <a:buNone/>
            </a:pPr>
            <a:r>
              <a:rPr lang="en-US" sz="1000"/>
              <a:t> </a:t>
            </a:r>
            <a:endParaRPr sz="1000"/>
          </a:p>
          <a:p>
            <a:pPr indent="0" lvl="0" marL="0" rtl="0" algn="l">
              <a:lnSpc>
                <a:spcPct val="114285"/>
              </a:lnSpc>
              <a:spcBef>
                <a:spcPts val="0"/>
              </a:spcBef>
              <a:spcAft>
                <a:spcPts val="0"/>
              </a:spcAft>
              <a:buClr>
                <a:schemeClr val="dk1"/>
              </a:buClr>
              <a:buSzPts val="1100"/>
              <a:buFont typeface="Arial"/>
              <a:buNone/>
            </a:pPr>
            <a:r>
              <a:rPr lang="en-US" sz="1000"/>
              <a:t>They have also presented ﬁrst combined body and foot keypoint detector, based on an internal annotated foot dataset that reduces the inference time maintaining the accuracy of each component.</a:t>
            </a:r>
            <a:endParaRPr sz="1000"/>
          </a:p>
          <a:p>
            <a:pPr indent="0" lvl="0" marL="0" rtl="0" algn="l">
              <a:lnSpc>
                <a:spcPct val="114285"/>
              </a:lnSpc>
              <a:spcBef>
                <a:spcPts val="0"/>
              </a:spcBef>
              <a:spcAft>
                <a:spcPts val="0"/>
              </a:spcAft>
              <a:buClr>
                <a:schemeClr val="dk1"/>
              </a:buClr>
              <a:buSzPts val="1100"/>
              <a:buFont typeface="Arial"/>
              <a:buNone/>
            </a:pPr>
            <a:r>
              <a:rPr lang="en-US" sz="1000"/>
              <a:t> </a:t>
            </a:r>
            <a:endParaRPr sz="1000"/>
          </a:p>
          <a:p>
            <a:pPr indent="0" lvl="0" marL="0" rtl="0" algn="l">
              <a:lnSpc>
                <a:spcPct val="114285"/>
              </a:lnSpc>
              <a:spcBef>
                <a:spcPts val="0"/>
              </a:spcBef>
              <a:spcAft>
                <a:spcPts val="0"/>
              </a:spcAft>
              <a:buClr>
                <a:schemeClr val="dk1"/>
              </a:buClr>
              <a:buSzPts val="1100"/>
              <a:buFont typeface="Arial"/>
              <a:buNone/>
            </a:pPr>
            <a:r>
              <a:rPr lang="en-US" sz="1000"/>
              <a:t>In this paper they have also demonstrated the generality of their method by applying it to the task of vehicle keypoint estimation</a:t>
            </a:r>
            <a:endParaRPr sz="1000"/>
          </a:p>
          <a:p>
            <a:pPr indent="0" lvl="0" marL="0" rtl="0" algn="l">
              <a:spcBef>
                <a:spcPts val="0"/>
              </a:spcBef>
              <a:spcAft>
                <a:spcPts val="0"/>
              </a:spcAft>
              <a:buNone/>
            </a:pPr>
            <a:r>
              <a:t/>
            </a:r>
            <a:endParaRPr/>
          </a:p>
        </p:txBody>
      </p:sp>
      <p:sp>
        <p:nvSpPr>
          <p:cNvPr id="124" name="Google Shape;124;g1a7d77b549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7d77b5494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7d77b5494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t>(a) Our method takes the entire image as the input for a CNN to jointly predict (b) then produce the conﬁdence maps for body part detection and (c)  and PAFs for part association. (d) The parsing step performs a set of bipartite matchings to associate body part candidates. (e) Then We ﬁnally assemble them into full body poses for all people in the image.</a:t>
            </a:r>
            <a:endParaRPr sz="1000"/>
          </a:p>
          <a:p>
            <a:pPr indent="0" lvl="0" marL="0" rtl="0" algn="l">
              <a:spcBef>
                <a:spcPts val="0"/>
              </a:spcBef>
              <a:spcAft>
                <a:spcPts val="0"/>
              </a:spcAft>
              <a:buNone/>
            </a:pPr>
            <a:r>
              <a:t/>
            </a:r>
            <a:endParaRPr/>
          </a:p>
        </p:txBody>
      </p:sp>
      <p:sp>
        <p:nvSpPr>
          <p:cNvPr id="131" name="Google Shape;131;g1a7d77b5494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7d77b5494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7d77b5494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ﬁrst real-time multiperson system to jointly detect human body, foot, hand, and facial keypoints (in total 135 keypoints) on single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can run on different platforms, including Ubuntu, Windows, Mac OSX, and embedded systems (e.g., Nvidia Tegra TX2).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also provides support for different hardware, such as CUDA GPUs, OpenCL GPUs, and CPUonly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user can select an input between images, video, webcam, and IP camera streaming. He can also select whether to display the results or save them on disk, enable or disable each detector (body, foot, face, and hand), enable pixel coordinate normalization, control how many GPUs to use, skip frames for a faster processing, etc that are advantages over other 2D body pose estimation libraries such as Mask R-CNN or Alpha-Pose.</a:t>
            </a:r>
            <a:endParaRPr/>
          </a:p>
        </p:txBody>
      </p:sp>
      <p:sp>
        <p:nvSpPr>
          <p:cNvPr id="138" name="Google Shape;138;g1a7d77b5494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7d77b5494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7d77b5494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4285"/>
              </a:lnSpc>
              <a:spcBef>
                <a:spcPts val="0"/>
              </a:spcBef>
              <a:spcAft>
                <a:spcPts val="0"/>
              </a:spcAft>
              <a:buNone/>
            </a:pPr>
            <a:r>
              <a:rPr lang="en-US" sz="1000"/>
              <a:t>The author have testted </a:t>
            </a:r>
            <a:r>
              <a:rPr lang="en-US" sz="1000"/>
              <a:t>this method on various datasets and reached to following conclusions: </a:t>
            </a:r>
            <a:endParaRPr sz="1000"/>
          </a:p>
          <a:p>
            <a:pPr indent="0" lvl="0" marL="0" rtl="0" algn="l">
              <a:lnSpc>
                <a:spcPct val="114285"/>
              </a:lnSpc>
              <a:spcBef>
                <a:spcPts val="0"/>
              </a:spcBef>
              <a:spcAft>
                <a:spcPts val="0"/>
              </a:spcAft>
              <a:buNone/>
            </a:pPr>
            <a:r>
              <a:rPr lang="en-US" sz="1000"/>
              <a:t> In this paper, they presented an explicit nonparametric representation of the keypoint association that encodes both position and orientation of human limbs. </a:t>
            </a:r>
            <a:endParaRPr sz="1000"/>
          </a:p>
          <a:p>
            <a:pPr indent="0" lvl="0" marL="0" rtl="0" algn="l">
              <a:lnSpc>
                <a:spcPct val="114285"/>
              </a:lnSpc>
              <a:spcBef>
                <a:spcPts val="0"/>
              </a:spcBef>
              <a:spcAft>
                <a:spcPts val="0"/>
              </a:spcAft>
              <a:buNone/>
            </a:pPr>
            <a:r>
              <a:rPr lang="en-US" sz="1000"/>
              <a:t>Second, they design an architecture that jointly learns part detection and association. </a:t>
            </a:r>
            <a:endParaRPr sz="1000"/>
          </a:p>
          <a:p>
            <a:pPr indent="0" lvl="0" marL="0" rtl="0" algn="l">
              <a:lnSpc>
                <a:spcPct val="114285"/>
              </a:lnSpc>
              <a:spcBef>
                <a:spcPts val="0"/>
              </a:spcBef>
              <a:spcAft>
                <a:spcPts val="0"/>
              </a:spcAft>
              <a:buNone/>
            </a:pPr>
            <a:r>
              <a:rPr lang="en-US" sz="1000"/>
              <a:t>Third, they demonstrated that a greedy parsing algorithm is sufﬁcient to produce high-quality parses of body poses, and preserves efﬁciency regardless of the number of people. </a:t>
            </a:r>
            <a:endParaRPr sz="1000"/>
          </a:p>
          <a:p>
            <a:pPr indent="0" lvl="0" marL="0" rtl="0" algn="l">
              <a:lnSpc>
                <a:spcPct val="114285"/>
              </a:lnSpc>
              <a:spcBef>
                <a:spcPts val="0"/>
              </a:spcBef>
              <a:spcAft>
                <a:spcPts val="0"/>
              </a:spcAft>
              <a:buNone/>
            </a:pPr>
            <a:r>
              <a:rPr lang="en-US" sz="1000"/>
              <a:t>Fourth, they proved that PAF reﬁnement is far more important than combined PAF and body part location reﬁnement, leading to a substantial increase in both runtime performance and accuracy.</a:t>
            </a:r>
            <a:endParaRPr sz="1000"/>
          </a:p>
          <a:p>
            <a:pPr indent="0" lvl="0" marL="0" rtl="0" algn="l">
              <a:lnSpc>
                <a:spcPct val="114285"/>
              </a:lnSpc>
              <a:spcBef>
                <a:spcPts val="0"/>
              </a:spcBef>
              <a:spcAft>
                <a:spcPts val="0"/>
              </a:spcAft>
              <a:buNone/>
            </a:pPr>
            <a:r>
              <a:rPr lang="en-US" sz="1000"/>
              <a:t>Fifth, they show that combining body and foot estimation into a single model boosts the accuracy of each component individually and reduces the inference time of running them sequentially. </a:t>
            </a:r>
            <a:endParaRPr/>
          </a:p>
        </p:txBody>
      </p:sp>
      <p:sp>
        <p:nvSpPr>
          <p:cNvPr id="145" name="Google Shape;145;g1a7d77b5494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0201229b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0201229b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t>In this paper, authors present a lightweight convolutional network architecture for human pose estimation specially tailored for real time inferences on mobile devices. There are two approaches for human pose estimation. First one is the heatmap based approach, where heatmaps are produced for each joint. This might seem a good pick for models having multiple person detection, but is too big for a model having a single person to detect. The authors have worked on developing a good model for this use case. The second approach is the regression based approach which is less computationally demanding and more scalable, but often failing to address the underlying ambiguity. The authors have chosen best of both worlds for this model. They have used an encoder-decoder network architecture to predict heatmaps for all joints, followed by another encoder that regresses directly to the coordinates of all joints. The key insight behind our work is that the heatmap branch can be discarded during inference, making it sufficiently lightweight to run on a mobile phone. The authors present a new network topology using 33 keypoints by taking the superset of those used by BlazeFace, BlazePalm Coco dataset. But in contrast with these ones, we use only a minimally sufficient number of keypoints on the face, hands, and feet to estimate rotation, size, and position of the region of interest for the subsequent model. This is the network topology they used. </a:t>
            </a:r>
            <a:endParaRPr sz="1100"/>
          </a:p>
          <a:p>
            <a:pPr indent="0" lvl="0" marL="0" rtl="0" algn="l">
              <a:spcBef>
                <a:spcPts val="0"/>
              </a:spcBef>
              <a:spcAft>
                <a:spcPts val="0"/>
              </a:spcAft>
              <a:buNone/>
            </a:pPr>
            <a:r>
              <a:t/>
            </a:r>
            <a:endParaRPr/>
          </a:p>
        </p:txBody>
      </p:sp>
      <p:sp>
        <p:nvSpPr>
          <p:cNvPr id="152" name="Google Shape;152;g180201229b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a67ac41025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a67ac41025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t>CNNs, LSTMs and DNNs are complementary in their modeling capabilities, as CNNs are good at reducing frequency variations, LSTMs are good at temporal modeling, and DNNs are appropriate for mapping features to a more separable space. In this paper, we take advantage of the complementarity of CNNs, LSTMs and DNNs by combining them into one unified architecture. The authors have tested this combined archiechture over a large variety of vocabulary tasks and found out that the results which they obtained were atleast 4-6% better than the conventional LSTMS. The model we propose is to feed input features, surrounded by temporal context, into a few CNN layers to reduce spectral variation. The output of the CNN layer is then fed into a few LSTM layers to reduce temporal variations. Then, the output of the last LSTM layer is fed to a few fully connected DNN layers, which transform the features into a space that makes that output easier to classify. We have used this architecture in our project and would like to explain it further in our later slides. Now, Utkarsh will go over the Proposed approach</a:t>
            </a:r>
            <a:endParaRPr sz="1100"/>
          </a:p>
          <a:p>
            <a:pPr indent="0" lvl="0" marL="0" rtl="0" algn="l">
              <a:spcBef>
                <a:spcPts val="0"/>
              </a:spcBef>
              <a:spcAft>
                <a:spcPts val="0"/>
              </a:spcAft>
              <a:buNone/>
            </a:pPr>
            <a:r>
              <a:t/>
            </a:r>
            <a:endParaRPr/>
          </a:p>
        </p:txBody>
      </p:sp>
      <p:sp>
        <p:nvSpPr>
          <p:cNvPr id="160" name="Google Shape;160;g1a67ac41025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cac220dbc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Data we wanted to use is obscure and hence we had to generate synthetic data using Unity 3d . This data was then sent to the mediapipe which is a wrapper to BlazePose model which gives us the keypoints of skeletal features of the person in frame.</a:t>
            </a:r>
            <a:r>
              <a:rPr lang="en-US"/>
              <a:t>. </a:t>
            </a:r>
            <a:r>
              <a:rPr lang="en-US"/>
              <a:t> The CNN-LSTM model was trained on these keypoints and the results were evaluated. Once the model was tested several times and it gave good results, we finalized it.</a:t>
            </a:r>
            <a:endParaRPr/>
          </a:p>
        </p:txBody>
      </p:sp>
      <p:sp>
        <p:nvSpPr>
          <p:cNvPr id="170" name="Google Shape;170;g19cac220db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44a63229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44a63229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Speaking about out data preprocessing, we collected several characters from mixamo by Adobe and imported them to Unity 3d to generate the simulations through a script. For the keypoint extraction part, we used mediapipe. </a:t>
            </a:r>
            <a:endParaRPr/>
          </a:p>
        </p:txBody>
      </p:sp>
      <p:sp>
        <p:nvSpPr>
          <p:cNvPr id="177" name="Google Shape;177;g1a44a63229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a44a63229d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a44a63229d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We also collected data from multiple angles and other augmentation techniques such as zoom in out , horizontal camera translation. Apart from these samples, we have multiple other </a:t>
            </a:r>
            <a:r>
              <a:rPr lang="en-US"/>
              <a:t>characters</a:t>
            </a:r>
            <a:r>
              <a:rPr lang="en-US"/>
              <a:t> and types of animation for same action. . </a:t>
            </a:r>
            <a:r>
              <a:rPr lang="en-US"/>
              <a:t>Now Prashant would talk about DataSet Preprocessing/ Feature Extraction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0" name="Google Shape;190;g1a44a63229d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a44a63229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a44a63229d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a44a63229d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en-US" sz="1100">
                <a:latin typeface="Arial"/>
                <a:ea typeface="Arial"/>
                <a:cs typeface="Arial"/>
                <a:sym typeface="Arial"/>
              </a:rPr>
              <a:t>There has been a lot of technical advancements in the healthcare system recently. But one exception could be patients still need to be always observed by nurse due to unpredictable complications and it comes at a higher cost which common people cannot afford. Our Motivation behind this project is to help patients who can’t afford 24*7 nurse supervision due to their economic restrictions. Our activity recognition app focuses on continuous monitoring of patients, record their activities and alert health care providers in case of any emergencies. It is also designed to immediately notify the respective medical authorities in times of emergencies.  It will also release a final summary of the activities performed by patients and can be downloaded in the pdf format.</a:t>
            </a:r>
            <a:endParaRPr sz="1100">
              <a:latin typeface="Arial"/>
              <a:ea typeface="Arial"/>
              <a:cs typeface="Arial"/>
              <a:sym typeface="Arial"/>
            </a:endParaRPr>
          </a:p>
          <a:p>
            <a:pPr indent="0" lvl="0" marL="0" rtl="0" algn="l">
              <a:spcBef>
                <a:spcPts val="0"/>
              </a:spcBef>
              <a:spcAft>
                <a:spcPts val="0"/>
              </a:spcAft>
              <a:buNone/>
            </a:pPr>
            <a:r>
              <a:t/>
            </a:r>
            <a:endParaRPr sz="1100"/>
          </a:p>
        </p:txBody>
      </p:sp>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44a63229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44a63229d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cell state: </a:t>
            </a:r>
            <a:r>
              <a:rPr lang="en-US" sz="1150">
                <a:solidFill>
                  <a:srgbClr val="232629"/>
                </a:solidFill>
                <a:highlight>
                  <a:srgbClr val="FFFFFF"/>
                </a:highlight>
                <a:latin typeface="Arial"/>
                <a:ea typeface="Arial"/>
                <a:cs typeface="Arial"/>
                <a:sym typeface="Arial"/>
              </a:rPr>
              <a:t>Cell states give the model longer memory of past events, enabled by: </a:t>
            </a:r>
            <a:r>
              <a:rPr lang="en-US" sz="1150">
                <a:solidFill>
                  <a:srgbClr val="232629"/>
                </a:solidFill>
                <a:latin typeface="Arial"/>
                <a:ea typeface="Arial"/>
                <a:cs typeface="Arial"/>
                <a:sym typeface="Arial"/>
              </a:rPr>
              <a:t>the storage of useful beliefs from new inputs</a:t>
            </a:r>
            <a:endParaRPr sz="1150">
              <a:solidFill>
                <a:srgbClr val="232629"/>
              </a:solidFill>
              <a:latin typeface="Arial"/>
              <a:ea typeface="Arial"/>
              <a:cs typeface="Arial"/>
              <a:sym typeface="Arial"/>
            </a:endParaRPr>
          </a:p>
          <a:p>
            <a:pPr indent="0" lvl="0" marL="0" rtl="0" algn="l">
              <a:spcBef>
                <a:spcPts val="0"/>
              </a:spcBef>
              <a:spcAft>
                <a:spcPts val="0"/>
              </a:spcAft>
              <a:buNone/>
            </a:pPr>
            <a:r>
              <a:rPr lang="en-US" sz="1150">
                <a:solidFill>
                  <a:srgbClr val="232629"/>
                </a:solidFill>
                <a:latin typeface="Arial"/>
                <a:ea typeface="Arial"/>
                <a:cs typeface="Arial"/>
                <a:sym typeface="Arial"/>
              </a:rPr>
              <a:t>hidden state: </a:t>
            </a:r>
            <a:r>
              <a:rPr lang="en-US" sz="1150">
                <a:solidFill>
                  <a:srgbClr val="232629"/>
                </a:solidFill>
                <a:highlight>
                  <a:srgbClr val="FFFFFF"/>
                </a:highlight>
                <a:latin typeface="Arial"/>
                <a:ea typeface="Arial"/>
                <a:cs typeface="Arial"/>
                <a:sym typeface="Arial"/>
              </a:rPr>
              <a:t>Working memory capability that carries information from immediately previous events and overwrites at every step</a:t>
            </a:r>
            <a:endParaRPr sz="1150">
              <a:solidFill>
                <a:srgbClr val="232629"/>
              </a:solidFill>
              <a:latin typeface="Arial"/>
              <a:ea typeface="Arial"/>
              <a:cs typeface="Arial"/>
              <a:sym typeface="Arial"/>
            </a:endParaRPr>
          </a:p>
          <a:p>
            <a:pPr indent="0" lvl="0" marL="0" rtl="0" algn="l">
              <a:spcBef>
                <a:spcPts val="0"/>
              </a:spcBef>
              <a:spcAft>
                <a:spcPts val="0"/>
              </a:spcAft>
              <a:buNone/>
            </a:pPr>
            <a:r>
              <a:t/>
            </a:r>
            <a:endParaRPr sz="1150">
              <a:solidFill>
                <a:srgbClr val="232629"/>
              </a:solidFill>
              <a:highlight>
                <a:srgbClr val="FFFFFF"/>
              </a:highlight>
              <a:latin typeface="Arial"/>
              <a:ea typeface="Arial"/>
              <a:cs typeface="Arial"/>
              <a:sym typeface="Arial"/>
            </a:endParaRPr>
          </a:p>
        </p:txBody>
      </p:sp>
      <p:sp>
        <p:nvSpPr>
          <p:cNvPr id="208" name="Google Shape;208;g1a44a63229d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45183a40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45183a40c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We have used CNN-LSTM for our project, which is a special kind of LSTM, consisting of CNN layers for feature extraction on input data combined with LSTMs to support sequence prediction. CNN-LSTMs were developed for visual time series prediction problems and the application of generating textual descriptions from sequences of images (eg videos). It works particularly well for activity, image and video recognition.</a:t>
            </a:r>
            <a:endParaRPr/>
          </a:p>
          <a:p>
            <a:pPr indent="0" lvl="0" marL="0" rtl="0" algn="l">
              <a:lnSpc>
                <a:spcPct val="115000"/>
              </a:lnSpc>
              <a:spcBef>
                <a:spcPts val="0"/>
              </a:spcBef>
              <a:spcAft>
                <a:spcPts val="0"/>
              </a:spcAft>
              <a:buClr>
                <a:schemeClr val="dk1"/>
              </a:buClr>
              <a:buSzPts val="1100"/>
              <a:buFont typeface="Arial"/>
              <a:buNone/>
            </a:pPr>
            <a:r>
              <a:rPr lang="en-US"/>
              <a:t>One issue with LSTMs was that the temporal modeling is done on the input feature xt. However, higher-level modeling of xt can help to disentangle underlying factors of variation within the input, which should then make it easier to learn temporal structure between successive time steps. For example, it had been shown that CNNs learn speaker-adapted/discriminatively trained features, and thus remove variation in the input. Thus, it is beneficial to proceed LSTMs with a few fully connected CNN layers. </a:t>
            </a:r>
            <a:endParaRPr/>
          </a:p>
          <a:p>
            <a:pPr indent="0" lvl="0" marL="0" rtl="0" algn="l">
              <a:lnSpc>
                <a:spcPct val="115000"/>
              </a:lnSpc>
              <a:spcBef>
                <a:spcPts val="0"/>
              </a:spcBef>
              <a:spcAft>
                <a:spcPts val="0"/>
              </a:spcAft>
              <a:buClr>
                <a:schemeClr val="dk1"/>
              </a:buClr>
              <a:buSzPts val="1100"/>
              <a:buFont typeface="Arial"/>
              <a:buNone/>
            </a:pPr>
            <a:r>
              <a:rPr lang="en-US"/>
              <a:t>In terms of model architecture and input, as we know that LSTMs take 3 dimensional data in which the dimensions are [samples, time steps, features],  CNN-LSTMs take 4 dimensional data in which the dimensions are [samples, n_steps, n_length, features], where n_steps means the number of steps we want to divide our timestep in, and n_length means the length of the timestep after dividing it in steps. So basically n_steps * n_length  = time steps. </a:t>
            </a:r>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None/>
            </a:pPr>
            <a:r>
              <a:t/>
            </a:r>
            <a:endParaRPr/>
          </a:p>
        </p:txBody>
      </p:sp>
      <p:sp>
        <p:nvSpPr>
          <p:cNvPr id="218" name="Google Shape;218;g1a45183a40c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a44a63229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a44a63229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This is the network architecture we have used to train our model. As you can see we have 2 Time Distributed Conv1D layers followed by Time Dstributed MaxPooling1D and Flatten layers, followed by 4 LSTM  layers of 100 units each and dropout layers with 0.5 percent drop rate. Finally we have 2 dense layers which shape the output to 6 which is the number of activities we want to classify.</a:t>
            </a:r>
            <a:endParaRPr/>
          </a:p>
          <a:p>
            <a:pPr indent="0" lvl="0" marL="0" rtl="0" algn="l">
              <a:spcBef>
                <a:spcPts val="0"/>
              </a:spcBef>
              <a:spcAft>
                <a:spcPts val="0"/>
              </a:spcAft>
              <a:buNone/>
            </a:pPr>
            <a:r>
              <a:t/>
            </a:r>
            <a:endParaRPr/>
          </a:p>
        </p:txBody>
      </p:sp>
      <p:sp>
        <p:nvSpPr>
          <p:cNvPr id="225" name="Google Shape;225;g1a44a63229d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cac220dbc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These are the model performance graphs. On the left we have the model accuracy, as we can see that the training accuracy is consistently increasing and as for validation accuracy except for epoch 4 it is quite consistent at around 75-80 precent. On the right we have model loss, here we can see as well that the training loss is consistently decreasing and as for the validation  loss except for epoch 4 is consistent at around 1.</a:t>
            </a:r>
            <a:endParaRPr/>
          </a:p>
          <a:p>
            <a:pPr indent="0" lvl="0" marL="0" rtl="0" algn="l">
              <a:spcBef>
                <a:spcPts val="0"/>
              </a:spcBef>
              <a:spcAft>
                <a:spcPts val="0"/>
              </a:spcAft>
              <a:buNone/>
            </a:pPr>
            <a:r>
              <a:t/>
            </a:r>
            <a:endParaRPr/>
          </a:p>
        </p:txBody>
      </p:sp>
      <p:sp>
        <p:nvSpPr>
          <p:cNvPr id="231" name="Google Shape;231;g19cac220dbc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4c1bc4df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4c1bc4dfa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Here is a sample result video for testing our model on simulated data. As you can see it makes some errors but still it performs quite well for majority of time.</a:t>
            </a:r>
            <a:endParaRPr/>
          </a:p>
          <a:p>
            <a:pPr indent="0" lvl="0" marL="0" rtl="0" algn="l">
              <a:spcBef>
                <a:spcPts val="0"/>
              </a:spcBef>
              <a:spcAft>
                <a:spcPts val="0"/>
              </a:spcAft>
              <a:buNone/>
            </a:pPr>
            <a:r>
              <a:t/>
            </a:r>
            <a:endParaRPr/>
          </a:p>
        </p:txBody>
      </p:sp>
      <p:sp>
        <p:nvSpPr>
          <p:cNvPr id="239" name="Google Shape;239;g1a4c1bc4dfa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44a63229d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a44a63229d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just">
              <a:spcBef>
                <a:spcPts val="360"/>
              </a:spcBef>
              <a:spcAft>
                <a:spcPts val="0"/>
              </a:spcAft>
              <a:buClr>
                <a:schemeClr val="dk1"/>
              </a:buClr>
              <a:buSzPts val="1400"/>
              <a:buChar char="•"/>
            </a:pPr>
            <a:r>
              <a:rPr lang="en-US" sz="1400">
                <a:latin typeface="Arial"/>
                <a:ea typeface="Arial"/>
                <a:cs typeface="Arial"/>
                <a:sym typeface="Arial"/>
              </a:rPr>
              <a:t>Calculated distances as difference between 17 different pairs of keypoints to be passed as features (51 dimensional vector)</a:t>
            </a:r>
            <a:endParaRPr sz="1400">
              <a:latin typeface="Arial"/>
              <a:ea typeface="Arial"/>
              <a:cs typeface="Arial"/>
              <a:sym typeface="Arial"/>
            </a:endParaRPr>
          </a:p>
          <a:p>
            <a:pPr indent="-317500" lvl="0" marL="457200" rtl="0" algn="just">
              <a:spcBef>
                <a:spcPts val="0"/>
              </a:spcBef>
              <a:spcAft>
                <a:spcPts val="0"/>
              </a:spcAft>
              <a:buClr>
                <a:schemeClr val="dk1"/>
              </a:buClr>
              <a:buSzPts val="1400"/>
              <a:buChar char="•"/>
            </a:pPr>
            <a:r>
              <a:rPr lang="en-US" sz="1400">
                <a:latin typeface="Arial"/>
                <a:ea typeface="Arial"/>
                <a:cs typeface="Arial"/>
                <a:sym typeface="Arial"/>
              </a:rPr>
              <a:t>The intuition being that these features will be height invariant and provide better information about activities as distance between keypoints changes on movement and remain static otherwise.</a:t>
            </a:r>
            <a:endParaRPr sz="1400">
              <a:latin typeface="Arial"/>
              <a:ea typeface="Arial"/>
              <a:cs typeface="Arial"/>
              <a:sym typeface="Arial"/>
            </a:endParaRPr>
          </a:p>
          <a:p>
            <a:pPr indent="0" lvl="0" marL="457200" rtl="0" algn="just">
              <a:spcBef>
                <a:spcPts val="36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246" name="Google Shape;246;g1a44a63229d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45183a40c_3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45183a40c_3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just">
              <a:spcBef>
                <a:spcPts val="360"/>
              </a:spcBef>
              <a:spcAft>
                <a:spcPts val="0"/>
              </a:spcAft>
              <a:buClr>
                <a:schemeClr val="dk1"/>
              </a:buClr>
              <a:buSzPts val="1400"/>
              <a:buChar char="•"/>
            </a:pPr>
            <a:r>
              <a:rPr lang="en-US" sz="1400">
                <a:latin typeface="Arial"/>
                <a:ea typeface="Arial"/>
                <a:cs typeface="Arial"/>
                <a:sym typeface="Arial"/>
              </a:rPr>
              <a:t>Calculated distances as difference between 17 different pairs of keypoints to be passed as features (51 dimensional vector)</a:t>
            </a:r>
            <a:endParaRPr sz="1400">
              <a:latin typeface="Arial"/>
              <a:ea typeface="Arial"/>
              <a:cs typeface="Arial"/>
              <a:sym typeface="Arial"/>
            </a:endParaRPr>
          </a:p>
          <a:p>
            <a:pPr indent="-317500" lvl="0" marL="457200" rtl="0" algn="just">
              <a:spcBef>
                <a:spcPts val="0"/>
              </a:spcBef>
              <a:spcAft>
                <a:spcPts val="0"/>
              </a:spcAft>
              <a:buClr>
                <a:schemeClr val="dk1"/>
              </a:buClr>
              <a:buSzPts val="1400"/>
              <a:buChar char="•"/>
            </a:pPr>
            <a:r>
              <a:rPr lang="en-US" sz="1400">
                <a:latin typeface="Arial"/>
                <a:ea typeface="Arial"/>
                <a:cs typeface="Arial"/>
                <a:sym typeface="Arial"/>
              </a:rPr>
              <a:t>The intuition being that these features will be height invariant and provide better information about activities as distance between keypoints changes on movement and remain static otherwise.</a:t>
            </a:r>
            <a:endParaRPr sz="1400">
              <a:latin typeface="Arial"/>
              <a:ea typeface="Arial"/>
              <a:cs typeface="Arial"/>
              <a:sym typeface="Arial"/>
            </a:endParaRPr>
          </a:p>
          <a:p>
            <a:pPr indent="0" lvl="0" marL="457200" rtl="0" algn="just">
              <a:spcBef>
                <a:spcPts val="36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255" name="Google Shape;255;g1a45183a40c_3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44a63229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44a63229d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a44a63229d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7ffe94f89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7ffe94f89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Thanks Prashant, So I'll talk about the detailed technical approach that we used in our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a:t>
            </a:r>
            <a:endParaRPr/>
          </a:p>
          <a:p>
            <a:pPr indent="0" lvl="0" marL="0" rtl="0" algn="l">
              <a:spcBef>
                <a:spcPts val="0"/>
              </a:spcBef>
              <a:spcAft>
                <a:spcPts val="0"/>
              </a:spcAft>
              <a:buClr>
                <a:schemeClr val="dk1"/>
              </a:buClr>
              <a:buSzPts val="1100"/>
              <a:buFont typeface="Arial"/>
              <a:buNone/>
            </a:pPr>
            <a:r>
              <a:rPr lang="en-US"/>
              <a:t>The user uploads a video via upload-video api and receives success message after the video captured into the server.</a:t>
            </a:r>
            <a:endParaRPr/>
          </a:p>
          <a:p>
            <a:pPr indent="0" lvl="0" marL="0" rtl="0" algn="l">
              <a:spcBef>
                <a:spcPts val="0"/>
              </a:spcBef>
              <a:spcAft>
                <a:spcPts val="0"/>
              </a:spcAft>
              <a:buClr>
                <a:schemeClr val="dk1"/>
              </a:buClr>
              <a:buSzPts val="1100"/>
              <a:buFont typeface="Arial"/>
              <a:buNone/>
            </a:pPr>
            <a:r>
              <a:rPr lang="en-US"/>
              <a:t>The server starts processing the video asynchronously, then each frame in the video is passed to </a:t>
            </a:r>
            <a:endParaRPr/>
          </a:p>
          <a:p>
            <a:pPr indent="0" lvl="0" marL="0" rtl="0" algn="l">
              <a:spcBef>
                <a:spcPts val="0"/>
              </a:spcBef>
              <a:spcAft>
                <a:spcPts val="0"/>
              </a:spcAft>
              <a:buClr>
                <a:schemeClr val="dk1"/>
              </a:buClr>
              <a:buSzPts val="1100"/>
              <a:buFont typeface="Arial"/>
              <a:buNone/>
            </a:pPr>
            <a:r>
              <a:rPr lang="en-US"/>
              <a:t>the mediapipe model which we use for body keypoints detection. This model gives us 33 body key points with x,y,and z coordinates, so in total 99 features, additionaly, we combine them with 19 custom features which we calculate based on distance between different keypoints as described previously and then store these 118 features for each frame in a buffer of size n (in our case 25) once the buffer is full, these </a:t>
            </a:r>
            <a:endParaRPr/>
          </a:p>
          <a:p>
            <a:pPr indent="0" lvl="0" marL="0" rtl="0" algn="l">
              <a:spcBef>
                <a:spcPts val="0"/>
              </a:spcBef>
              <a:spcAft>
                <a:spcPts val="0"/>
              </a:spcAft>
              <a:buClr>
                <a:schemeClr val="dk1"/>
              </a:buClr>
              <a:buSzPts val="1100"/>
              <a:buFont typeface="Arial"/>
              <a:buNone/>
            </a:pPr>
            <a:r>
              <a:rPr lang="en-US"/>
              <a:t>118 features of last 25 frames are passed as input to the CNN LSTM model, which classifies the activity of the current frame. </a:t>
            </a:r>
            <a:endParaRPr/>
          </a:p>
          <a:p>
            <a:pPr indent="0" lvl="0" marL="0" rtl="0" algn="l">
              <a:spcBef>
                <a:spcPts val="0"/>
              </a:spcBef>
              <a:spcAft>
                <a:spcPts val="0"/>
              </a:spcAft>
              <a:buClr>
                <a:schemeClr val="dk1"/>
              </a:buClr>
              <a:buSzPts val="1100"/>
              <a:buFont typeface="Arial"/>
              <a:buNone/>
            </a:pPr>
            <a:r>
              <a:rPr lang="en-US"/>
              <a:t>Now, we store this classfied activity info and the processed frame in a queue. the frame is converted into bytes to easily tranfer over http protocol.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a:t>
            </a:r>
            <a:endParaRPr/>
          </a:p>
          <a:p>
            <a:pPr indent="0" lvl="0" marL="0" rtl="0" algn="l">
              <a:spcBef>
                <a:spcPts val="0"/>
              </a:spcBef>
              <a:spcAft>
                <a:spcPts val="0"/>
              </a:spcAft>
              <a:buClr>
                <a:schemeClr val="dk1"/>
              </a:buClr>
              <a:buSzPts val="1100"/>
              <a:buFont typeface="Arial"/>
              <a:buNone/>
            </a:pPr>
            <a:r>
              <a:rPr lang="en-US"/>
              <a:t>The get-current-activity api is called every s seconds (in our case 2 seconds), the api pops first f non-empty elements (in our case 60) from the the fifo queue that we have on server side and app puts them into fifo queue on front-end side.</a:t>
            </a:r>
            <a:endParaRPr/>
          </a:p>
          <a:p>
            <a:pPr indent="0" lvl="0" marL="0" rtl="0" algn="l">
              <a:spcBef>
                <a:spcPts val="0"/>
              </a:spcBef>
              <a:spcAft>
                <a:spcPts val="0"/>
              </a:spcAft>
              <a:buClr>
                <a:schemeClr val="dk1"/>
              </a:buClr>
              <a:buSzPts val="1100"/>
              <a:buFont typeface="Arial"/>
              <a:buNone/>
            </a:pPr>
            <a:r>
              <a:rPr lang="en-US"/>
              <a:t>and then these frames are stiched together to form a processed video along with the activity info which is displayed </a:t>
            </a:r>
            <a:endParaRPr/>
          </a:p>
          <a:p>
            <a:pPr indent="0" lvl="0" marL="0" rtl="0" algn="l">
              <a:spcBef>
                <a:spcPts val="0"/>
              </a:spcBef>
              <a:spcAft>
                <a:spcPts val="0"/>
              </a:spcAft>
              <a:buClr>
                <a:schemeClr val="dk1"/>
              </a:buClr>
              <a:buSzPts val="1100"/>
              <a:buFont typeface="Arial"/>
              <a:buNone/>
            </a:pPr>
            <a:r>
              <a:rPr lang="en-US"/>
              <a:t>in our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a:t>
            </a:r>
            <a:endParaRPr/>
          </a:p>
          <a:p>
            <a:pPr indent="0" lvl="0" marL="0" rtl="0" algn="l">
              <a:spcBef>
                <a:spcPts val="0"/>
              </a:spcBef>
              <a:spcAft>
                <a:spcPts val="0"/>
              </a:spcAft>
              <a:buClr>
                <a:schemeClr val="dk1"/>
              </a:buClr>
              <a:buSzPts val="1100"/>
              <a:buFont typeface="Arial"/>
              <a:buNone/>
            </a:pPr>
            <a:r>
              <a:rPr lang="en-US"/>
              <a:t>now while each frame is processed, we also keep track of history of activities of each frame in </a:t>
            </a:r>
            <a:endParaRPr/>
          </a:p>
          <a:p>
            <a:pPr indent="0" lvl="0" marL="0" rtl="0" algn="l">
              <a:spcBef>
                <a:spcPts val="0"/>
              </a:spcBef>
              <a:spcAft>
                <a:spcPts val="0"/>
              </a:spcAft>
              <a:buClr>
                <a:schemeClr val="dk1"/>
              </a:buClr>
              <a:buSzPts val="1100"/>
              <a:buFont typeface="Arial"/>
              <a:buNone/>
            </a:pPr>
            <a:r>
              <a:rPr lang="en-US"/>
              <a:t>a dataframe, which is then aggregated to give the duration of each activity as part of get-report api which then be downloaded as a pdf.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during the processing of activity recognition, if consecutive x frames(in our case 40) show undesirable activity, like cough/ pain or falling, we use the twilio api, through which the nurse / attendent gets a call that the patient needs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Now, Aditya will be sharing a demo for this project.</a:t>
            </a:r>
            <a:endParaRPr/>
          </a:p>
          <a:p>
            <a:pPr indent="0" lvl="0" marL="0" rtl="0" algn="l">
              <a:spcBef>
                <a:spcPts val="0"/>
              </a:spcBef>
              <a:spcAft>
                <a:spcPts val="0"/>
              </a:spcAft>
              <a:buNone/>
            </a:pPr>
            <a:r>
              <a:t/>
            </a:r>
            <a:endParaRPr/>
          </a:p>
        </p:txBody>
      </p:sp>
      <p:sp>
        <p:nvSpPr>
          <p:cNvPr id="274" name="Google Shape;274;g17ffe94f89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cac220dbc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19cac220db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9cac220db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400"/>
              </a:spcBef>
              <a:spcAft>
                <a:spcPts val="0"/>
              </a:spcAft>
              <a:buClr>
                <a:schemeClr val="dk1"/>
              </a:buClr>
              <a:buSzPts val="1100"/>
              <a:buFont typeface="Arial"/>
              <a:buNone/>
            </a:pPr>
            <a:r>
              <a:rPr lang="en-US" sz="1100">
                <a:latin typeface="Arial"/>
                <a:ea typeface="Arial"/>
                <a:cs typeface="Arial"/>
                <a:sym typeface="Arial"/>
              </a:rPr>
              <a:t>To begin with, we went through few of the papers related to action recognition to understand the ongoing work. We shall go over each paper one by one listed here.</a:t>
            </a:r>
            <a:endParaRPr sz="1100">
              <a:latin typeface="Arial"/>
              <a:ea typeface="Arial"/>
              <a:cs typeface="Arial"/>
              <a:sym typeface="Arial"/>
            </a:endParaRPr>
          </a:p>
          <a:p>
            <a:pPr indent="0" lvl="0" marL="0" rtl="0" algn="l">
              <a:spcBef>
                <a:spcPts val="0"/>
              </a:spcBef>
              <a:spcAft>
                <a:spcPts val="0"/>
              </a:spcAft>
              <a:buNone/>
            </a:pPr>
            <a:r>
              <a:t/>
            </a:r>
            <a:endParaRPr sz="1100"/>
          </a:p>
        </p:txBody>
      </p:sp>
      <p:sp>
        <p:nvSpPr>
          <p:cNvPr id="75" name="Google Shape;75;g19cac220db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4c1bc4df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4c1bc4dfa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a4c1bc4dfa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cac220dbc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9cac220dbc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cac220dbc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19cac220db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7d77b5494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a7d77b5494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003c9c96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8003c9c96e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Action recognition is computationally expensive. All the earlier work priorly was facing the issue of considering all frames in a video at once, instead of considering it individually, therefore it was making decisions globally. The main goal of this paper is to address the problem of frame selection to improve the accuracy of action recognition. In this work, the focus is on standard, short, trimmed action recognition problem and It has been shown that selecting good frames helps in that. The good frame selection can not only reduce the computational cost of action recognition but also increases the accuracy by getting rid of redundant frames that are hard to classify.</a:t>
            </a:r>
            <a:endParaRPr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Authors have come up with a method that instead of selecting frames by considering one at a time, it considers them jointly. This results in a more efficient selection, where “good” frames are more effectively distributed over the video, like snapshots that tell a story. This method is named SMART (Sampling through Multi-frame Attention and Relations in Time). It is designed to use a small portion of the overall computational cost in selecting the best frames.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sz="1100"/>
          </a:p>
        </p:txBody>
      </p:sp>
      <p:sp>
        <p:nvSpPr>
          <p:cNvPr id="83" name="Google Shape;83;g18003c9c96e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8003c9c96e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8003c9c96e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Traditional models perform action recognition by average pooling predictions over a sequence of frames/clips.The proposed method SMART first determines the n most important frames and then action recognition is done by average pooling predictions over these frames.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Most existing frame selection methods look at a single frame at each timestamp. As a result, the selected frames tend to represent only a part of the action. But the SMART model not only considers the discriminative value of a single frame, but also considers its relation to others in a video. These frames will then be classified using a more computationally expensive model. </a:t>
            </a:r>
            <a:endParaRPr sz="1100">
              <a:latin typeface="Arial"/>
              <a:ea typeface="Arial"/>
              <a:cs typeface="Arial"/>
              <a:sym typeface="Arial"/>
            </a:endParaRPr>
          </a:p>
          <a:p>
            <a:pPr indent="0" lvl="0" marL="0" rtl="0" algn="l">
              <a:spcBef>
                <a:spcPts val="1200"/>
              </a:spcBef>
              <a:spcAft>
                <a:spcPts val="0"/>
              </a:spcAft>
              <a:buNone/>
            </a:pPr>
            <a:r>
              <a:t/>
            </a:r>
            <a:endParaRPr sz="1100"/>
          </a:p>
        </p:txBody>
      </p:sp>
      <p:sp>
        <p:nvSpPr>
          <p:cNvPr id="90" name="Google Shape;90;g18003c9c96e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8003c9c96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8003c9c96e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Authors have experimented this method on various datasets and have shown that the SMART frame selection method consistently improves the accuracy compared to other frame selection strategies. It has also reduced the computational cost by up to 4 times. Additionally, they have shown that this can be extended as a pre-processing step to obtain state-of-the-art accuracy on 2 benchmarks (UCF101 and HMDB51).</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Next paper will be explained by gunjan</a:t>
            </a:r>
            <a:endParaRPr sz="1100">
              <a:latin typeface="Arial"/>
              <a:ea typeface="Arial"/>
              <a:cs typeface="Arial"/>
              <a:sym typeface="Arial"/>
            </a:endParaRPr>
          </a:p>
          <a:p>
            <a:pPr indent="0" lvl="0" marL="0" rtl="0" algn="l">
              <a:spcBef>
                <a:spcPts val="1200"/>
              </a:spcBef>
              <a:spcAft>
                <a:spcPts val="0"/>
              </a:spcAft>
              <a:buNone/>
            </a:pPr>
            <a:r>
              <a:t/>
            </a:r>
            <a:endParaRPr sz="1100"/>
          </a:p>
        </p:txBody>
      </p:sp>
      <p:sp>
        <p:nvSpPr>
          <p:cNvPr id="97" name="Google Shape;97;g18003c9c96e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003c9c96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003c9c96e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8003c9c96e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8003c9c96e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8003c9c96e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18003c9c96e_1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8003c9c96e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8003c9c96e_1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18003c9c96e_1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4"/>
          <p:cNvSpPr txBox="1"/>
          <p:nvPr>
            <p:ph idx="1" type="subTitle"/>
          </p:nvPr>
        </p:nvSpPr>
        <p:spPr>
          <a:xfrm>
            <a:off x="1371600" y="3115170"/>
            <a:ext cx="6400800" cy="1314450"/>
          </a:xfrm>
          <a:prstGeom prst="rect">
            <a:avLst/>
          </a:prstGeom>
          <a:noFill/>
          <a:ln>
            <a:noFill/>
          </a:ln>
        </p:spPr>
        <p:txBody>
          <a:bodyPr anchorCtr="0" anchor="t" bIns="45700" lIns="91425" spcFirstLastPara="1" rIns="91425" wrap="square" tIns="45700">
            <a:noAutofit/>
          </a:bodyPr>
          <a:lstStyle>
            <a:lvl1pPr lvl="0" algn="ctr">
              <a:spcBef>
                <a:spcPts val="600"/>
              </a:spcBef>
              <a:spcAft>
                <a:spcPts val="0"/>
              </a:spcAft>
              <a:buClr>
                <a:schemeClr val="dk1"/>
              </a:buClr>
              <a:buSzPts val="3000"/>
              <a:buFont typeface="Arial"/>
              <a:buNone/>
              <a:defRPr sz="3000">
                <a:solidFill>
                  <a:schemeClr val="dk1"/>
                </a:solidFill>
              </a:defRPr>
            </a:lvl1pPr>
            <a:lvl2pPr lvl="1" algn="l">
              <a:spcBef>
                <a:spcPts val="360"/>
              </a:spcBef>
              <a:spcAft>
                <a:spcPts val="0"/>
              </a:spcAft>
              <a:buClr>
                <a:schemeClr val="dk2"/>
              </a:buClr>
              <a:buSzPts val="1800"/>
              <a:buChar char="–"/>
              <a:defRPr/>
            </a:lvl2pPr>
            <a:lvl3pPr lvl="2" algn="l">
              <a:spcBef>
                <a:spcPts val="360"/>
              </a:spcBef>
              <a:spcAft>
                <a:spcPts val="0"/>
              </a:spcAft>
              <a:buClr>
                <a:schemeClr val="dk2"/>
              </a:buClr>
              <a:buSzPts val="1800"/>
              <a:buChar char="•"/>
              <a:defRPr/>
            </a:lvl3pPr>
            <a:lvl4pPr lvl="3" algn="l">
              <a:spcBef>
                <a:spcPts val="36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rgbClr val="5F5F5F"/>
              </a:buClr>
              <a:buSzPts val="1800"/>
              <a:buChar char="»"/>
              <a:defRPr/>
            </a:lvl6pPr>
            <a:lvl7pPr lvl="6" algn="l">
              <a:spcBef>
                <a:spcPts val="360"/>
              </a:spcBef>
              <a:spcAft>
                <a:spcPts val="0"/>
              </a:spcAft>
              <a:buClr>
                <a:srgbClr val="5F5F5F"/>
              </a:buClr>
              <a:buSzPts val="1800"/>
              <a:buChar char="»"/>
              <a:defRPr/>
            </a:lvl7pPr>
            <a:lvl8pPr lvl="7" algn="l">
              <a:spcBef>
                <a:spcPts val="360"/>
              </a:spcBef>
              <a:spcAft>
                <a:spcPts val="0"/>
              </a:spcAft>
              <a:buClr>
                <a:srgbClr val="5F5F5F"/>
              </a:buClr>
              <a:buSzPts val="1800"/>
              <a:buChar char="»"/>
              <a:defRPr/>
            </a:lvl8pPr>
            <a:lvl9pPr lvl="8" algn="l">
              <a:spcBef>
                <a:spcPts val="360"/>
              </a:spcBef>
              <a:spcAft>
                <a:spcPts val="0"/>
              </a:spcAft>
              <a:buClr>
                <a:srgbClr val="5F5F5F"/>
              </a:buClr>
              <a:buSzPts val="1800"/>
              <a:buChar char="»"/>
              <a:defRPr/>
            </a:lvl9pPr>
          </a:lstStyle>
          <a:p/>
        </p:txBody>
      </p:sp>
      <p:sp>
        <p:nvSpPr>
          <p:cNvPr id="16" name="Google Shape;16;p4"/>
          <p:cNvSpPr txBox="1"/>
          <p:nvPr>
            <p:ph type="ctrTitle"/>
          </p:nvPr>
        </p:nvSpPr>
        <p:spPr>
          <a:xfrm>
            <a:off x="685800" y="179833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7" name="Google Shape;17;p4"/>
          <p:cNvPicPr preferRelativeResize="0"/>
          <p:nvPr/>
        </p:nvPicPr>
        <p:blipFill rotWithShape="1">
          <a:blip r:embed="rId2">
            <a:alphaModFix/>
          </a:blip>
          <a:srcRect b="0" l="0" r="0" t="0"/>
          <a:stretch/>
        </p:blipFill>
        <p:spPr>
          <a:xfrm>
            <a:off x="432229" y="366798"/>
            <a:ext cx="3148529" cy="694164"/>
          </a:xfrm>
          <a:prstGeom prst="rect">
            <a:avLst/>
          </a:prstGeom>
          <a:noFill/>
          <a:ln>
            <a:noFill/>
          </a:ln>
        </p:spPr>
      </p:pic>
    </p:spTree>
  </p:cSld>
  <p:clrMapOvr>
    <a:masterClrMapping/>
  </p:clrMapOvr>
  <p:extLst>
    <p:ext uri="{DCECCB84-F9BA-43D5-87BE-67443E8EF086}">
      <p15:sldGuideLst>
        <p15:guide id="1" orient="horz" pos="228">
          <p15:clr>
            <a:srgbClr val="FBAE40"/>
          </p15:clr>
        </p15:guide>
        <p15:guide id="2" pos="264">
          <p15:clr>
            <a:srgbClr val="FBAE40"/>
          </p15:clr>
        </p15:guide>
        <p15:guide id="3" pos="1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 name="Shape 53"/>
        <p:cNvGrpSpPr/>
        <p:nvPr/>
      </p:nvGrpSpPr>
      <p:grpSpPr>
        <a:xfrm>
          <a:off x="0" y="0"/>
          <a:ext cx="0" cy="0"/>
          <a:chOff x="0" y="0"/>
          <a:chExt cx="0" cy="0"/>
        </a:xfrm>
      </p:grpSpPr>
      <p:sp>
        <p:nvSpPr>
          <p:cNvPr id="54" name="Google Shape;54;p13"/>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rot="5400000">
            <a:off x="2979575" y="-1128724"/>
            <a:ext cx="3184851"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2"/>
              </a:buClr>
              <a:buSzPts val="1800"/>
              <a:buChar char="•"/>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rgbClr val="5F5F5F"/>
              </a:buClr>
              <a:buSzPts val="1800"/>
              <a:buChar char="»"/>
              <a:defRPr/>
            </a:lvl6pPr>
            <a:lvl7pPr indent="-342900" lvl="6" marL="3200400" algn="l">
              <a:spcBef>
                <a:spcPts val="360"/>
              </a:spcBef>
              <a:spcAft>
                <a:spcPts val="0"/>
              </a:spcAft>
              <a:buClr>
                <a:srgbClr val="5F5F5F"/>
              </a:buClr>
              <a:buSzPts val="1800"/>
              <a:buChar char="»"/>
              <a:defRPr/>
            </a:lvl7pPr>
            <a:lvl8pPr indent="-342900" lvl="7" marL="3657600" algn="l">
              <a:spcBef>
                <a:spcPts val="360"/>
              </a:spcBef>
              <a:spcAft>
                <a:spcPts val="0"/>
              </a:spcAft>
              <a:buClr>
                <a:srgbClr val="5F5F5F"/>
              </a:buClr>
              <a:buSzPts val="1800"/>
              <a:buChar char="»"/>
              <a:defRPr/>
            </a:lvl8pPr>
            <a:lvl9pPr indent="-342900" lvl="8" marL="4114800" algn="l">
              <a:spcBef>
                <a:spcPts val="360"/>
              </a:spcBef>
              <a:spcAft>
                <a:spcPts val="0"/>
              </a:spcAft>
              <a:buClr>
                <a:srgbClr val="5F5F5F"/>
              </a:buClr>
              <a:buSzPts val="1800"/>
              <a:buChar char="»"/>
              <a:defRPr/>
            </a:lvl9pPr>
          </a:lstStyle>
          <a:p/>
        </p:txBody>
      </p:sp>
      <p:sp>
        <p:nvSpPr>
          <p:cNvPr id="56" name="Google Shape;56;p1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14"/>
          <p:cNvSpPr txBox="1"/>
          <p:nvPr>
            <p:ph type="title"/>
          </p:nvPr>
        </p:nvSpPr>
        <p:spPr>
          <a:xfrm rot="5400000">
            <a:off x="5749827" y="1606452"/>
            <a:ext cx="3816547"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 type="body"/>
          </p:nvPr>
        </p:nvSpPr>
        <p:spPr>
          <a:xfrm rot="5400000">
            <a:off x="1558827" y="-374749"/>
            <a:ext cx="3816547"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2"/>
              </a:buClr>
              <a:buSzPts val="1800"/>
              <a:buChar char="•"/>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rgbClr val="5F5F5F"/>
              </a:buClr>
              <a:buSzPts val="1800"/>
              <a:buChar char="»"/>
              <a:defRPr/>
            </a:lvl6pPr>
            <a:lvl7pPr indent="-342900" lvl="6" marL="3200400" algn="l">
              <a:spcBef>
                <a:spcPts val="360"/>
              </a:spcBef>
              <a:spcAft>
                <a:spcPts val="0"/>
              </a:spcAft>
              <a:buClr>
                <a:srgbClr val="5F5F5F"/>
              </a:buClr>
              <a:buSzPts val="1800"/>
              <a:buChar char="»"/>
              <a:defRPr/>
            </a:lvl7pPr>
            <a:lvl8pPr indent="-342900" lvl="7" marL="3657600" algn="l">
              <a:spcBef>
                <a:spcPts val="360"/>
              </a:spcBef>
              <a:spcAft>
                <a:spcPts val="0"/>
              </a:spcAft>
              <a:buClr>
                <a:srgbClr val="5F5F5F"/>
              </a:buClr>
              <a:buSzPts val="1800"/>
              <a:buChar char="»"/>
              <a:defRPr/>
            </a:lvl8pPr>
            <a:lvl9pPr indent="-342900" lvl="8" marL="4114800" algn="l">
              <a:spcBef>
                <a:spcPts val="360"/>
              </a:spcBef>
              <a:spcAft>
                <a:spcPts val="0"/>
              </a:spcAft>
              <a:buClr>
                <a:srgbClr val="5F5F5F"/>
              </a:buClr>
              <a:buSzPts val="1800"/>
              <a:buChar char="»"/>
              <a:defRPr/>
            </a:lvl9pPr>
          </a:lstStyle>
          <a:p/>
        </p:txBody>
      </p:sp>
      <p:sp>
        <p:nvSpPr>
          <p:cNvPr id="60" name="Google Shape;60;p1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5"/>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457200" y="1393650"/>
            <a:ext cx="8229600" cy="3184851"/>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2"/>
              </a:buClr>
              <a:buSzPts val="1800"/>
              <a:buChar char="•"/>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rgbClr val="5F5F5F"/>
              </a:buClr>
              <a:buSzPts val="1800"/>
              <a:buChar char="»"/>
              <a:defRPr/>
            </a:lvl6pPr>
            <a:lvl7pPr indent="-342900" lvl="6" marL="3200400" algn="l">
              <a:spcBef>
                <a:spcPts val="360"/>
              </a:spcBef>
              <a:spcAft>
                <a:spcPts val="0"/>
              </a:spcAft>
              <a:buClr>
                <a:srgbClr val="5F5F5F"/>
              </a:buClr>
              <a:buSzPts val="1800"/>
              <a:buChar char="»"/>
              <a:defRPr/>
            </a:lvl7pPr>
            <a:lvl8pPr indent="-342900" lvl="7" marL="3657600" algn="l">
              <a:spcBef>
                <a:spcPts val="360"/>
              </a:spcBef>
              <a:spcAft>
                <a:spcPts val="0"/>
              </a:spcAft>
              <a:buClr>
                <a:srgbClr val="5F5F5F"/>
              </a:buClr>
              <a:buSzPts val="1800"/>
              <a:buChar char="»"/>
              <a:defRPr/>
            </a:lvl8pPr>
            <a:lvl9pPr indent="-342900" lvl="8" marL="4114800" algn="l">
              <a:spcBef>
                <a:spcPts val="360"/>
              </a:spcBef>
              <a:spcAft>
                <a:spcPts val="0"/>
              </a:spcAft>
              <a:buClr>
                <a:srgbClr val="5F5F5F"/>
              </a:buClr>
              <a:buSzPts val="1800"/>
              <a:buChar char="»"/>
              <a:defRPr/>
            </a:lvl9pPr>
          </a:lstStyle>
          <a:p/>
        </p:txBody>
      </p:sp>
      <p:sp>
        <p:nvSpPr>
          <p:cNvPr id="21" name="Google Shape;21;p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6"/>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2"/>
              </a:buClr>
              <a:buSzPts val="2000"/>
              <a:buFont typeface="Arial"/>
              <a:buNone/>
              <a:defRPr sz="2000"/>
            </a:lvl1pPr>
            <a:lvl2pPr indent="-228600" lvl="1" marL="914400" algn="l">
              <a:spcBef>
                <a:spcPts val="360"/>
              </a:spcBef>
              <a:spcAft>
                <a:spcPts val="0"/>
              </a:spcAft>
              <a:buClr>
                <a:schemeClr val="dk2"/>
              </a:buClr>
              <a:buSzPts val="1800"/>
              <a:buFont typeface="Arial"/>
              <a:buNone/>
              <a:defRPr sz="1800"/>
            </a:lvl2pPr>
            <a:lvl3pPr indent="-228600" lvl="2" marL="1371600" algn="l">
              <a:spcBef>
                <a:spcPts val="320"/>
              </a:spcBef>
              <a:spcAft>
                <a:spcPts val="0"/>
              </a:spcAft>
              <a:buClr>
                <a:schemeClr val="dk2"/>
              </a:buClr>
              <a:buSzPts val="1600"/>
              <a:buFont typeface="Arial"/>
              <a:buNone/>
              <a:defRPr sz="1600"/>
            </a:lvl3pPr>
            <a:lvl4pPr indent="-228600" lvl="3" marL="1828800" algn="l">
              <a:spcBef>
                <a:spcPts val="280"/>
              </a:spcBef>
              <a:spcAft>
                <a:spcPts val="0"/>
              </a:spcAft>
              <a:buClr>
                <a:schemeClr val="dk2"/>
              </a:buClr>
              <a:buSzPts val="1400"/>
              <a:buFont typeface="Arial"/>
              <a:buNone/>
              <a:defRPr sz="1400"/>
            </a:lvl4pPr>
            <a:lvl5pPr indent="-228600" lvl="4" marL="2286000" algn="l">
              <a:spcBef>
                <a:spcPts val="280"/>
              </a:spcBef>
              <a:spcAft>
                <a:spcPts val="0"/>
              </a:spcAft>
              <a:buClr>
                <a:schemeClr val="dk2"/>
              </a:buClr>
              <a:buSzPts val="1400"/>
              <a:buFont typeface="Arial"/>
              <a:buNone/>
              <a:defRPr sz="1400"/>
            </a:lvl5pPr>
            <a:lvl6pPr indent="-228600" lvl="5" marL="2743200" algn="l">
              <a:spcBef>
                <a:spcPts val="280"/>
              </a:spcBef>
              <a:spcAft>
                <a:spcPts val="0"/>
              </a:spcAft>
              <a:buClr>
                <a:srgbClr val="5F5F5F"/>
              </a:buClr>
              <a:buSzPts val="1400"/>
              <a:buFont typeface="Arial"/>
              <a:buNone/>
              <a:defRPr sz="1400"/>
            </a:lvl6pPr>
            <a:lvl7pPr indent="-228600" lvl="6" marL="3200400" algn="l">
              <a:spcBef>
                <a:spcPts val="280"/>
              </a:spcBef>
              <a:spcAft>
                <a:spcPts val="0"/>
              </a:spcAft>
              <a:buClr>
                <a:srgbClr val="5F5F5F"/>
              </a:buClr>
              <a:buSzPts val="1400"/>
              <a:buFont typeface="Arial"/>
              <a:buNone/>
              <a:defRPr sz="1400"/>
            </a:lvl7pPr>
            <a:lvl8pPr indent="-228600" lvl="7" marL="3657600" algn="l">
              <a:spcBef>
                <a:spcPts val="280"/>
              </a:spcBef>
              <a:spcAft>
                <a:spcPts val="0"/>
              </a:spcAft>
              <a:buClr>
                <a:srgbClr val="5F5F5F"/>
              </a:buClr>
              <a:buSzPts val="1400"/>
              <a:buFont typeface="Arial"/>
              <a:buNone/>
              <a:defRPr sz="1400"/>
            </a:lvl8pPr>
            <a:lvl9pPr indent="-228600" lvl="8" marL="4114800" algn="l">
              <a:spcBef>
                <a:spcPts val="280"/>
              </a:spcBef>
              <a:spcAft>
                <a:spcPts val="0"/>
              </a:spcAft>
              <a:buClr>
                <a:srgbClr val="5F5F5F"/>
              </a:buClr>
              <a:buSzPts val="1400"/>
              <a:buFont typeface="Arial"/>
              <a:buNone/>
              <a:defRPr sz="1400"/>
            </a:lvl9pPr>
          </a:lstStyle>
          <a:p/>
        </p:txBody>
      </p:sp>
      <p:sp>
        <p:nvSpPr>
          <p:cNvPr id="25" name="Google Shape;25;p6"/>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7"/>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
          <p:cNvSpPr txBox="1"/>
          <p:nvPr>
            <p:ph idx="1" type="body"/>
          </p:nvPr>
        </p:nvSpPr>
        <p:spPr>
          <a:xfrm>
            <a:off x="457200" y="1376940"/>
            <a:ext cx="4038600" cy="313471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2"/>
              </a:buClr>
              <a:buSzPts val="2800"/>
              <a:buFont typeface="Arial"/>
              <a:buChar char="•"/>
              <a:defRPr sz="2800"/>
            </a:lvl1pPr>
            <a:lvl2pPr indent="-381000" lvl="1" marL="914400" algn="l">
              <a:spcBef>
                <a:spcPts val="480"/>
              </a:spcBef>
              <a:spcAft>
                <a:spcPts val="0"/>
              </a:spcAft>
              <a:buClr>
                <a:schemeClr val="dk2"/>
              </a:buClr>
              <a:buSzPts val="2400"/>
              <a:buFont typeface="Arial"/>
              <a:buChar char="–"/>
              <a:defRPr sz="2400"/>
            </a:lvl2pPr>
            <a:lvl3pPr indent="-355600" lvl="2" marL="1371600" algn="l">
              <a:spcBef>
                <a:spcPts val="400"/>
              </a:spcBef>
              <a:spcAft>
                <a:spcPts val="0"/>
              </a:spcAft>
              <a:buClr>
                <a:schemeClr val="dk2"/>
              </a:buClr>
              <a:buSzPts val="2000"/>
              <a:buFont typeface="Arial"/>
              <a:buChar char="•"/>
              <a:defRPr sz="2000"/>
            </a:lvl3pPr>
            <a:lvl4pPr indent="-342900" lvl="3" marL="1828800" algn="l">
              <a:spcBef>
                <a:spcPts val="360"/>
              </a:spcBef>
              <a:spcAft>
                <a:spcPts val="0"/>
              </a:spcAft>
              <a:buClr>
                <a:schemeClr val="dk2"/>
              </a:buClr>
              <a:buSzPts val="1800"/>
              <a:buFont typeface="Arial"/>
              <a:buChar char="–"/>
              <a:defRPr sz="1800"/>
            </a:lvl4pPr>
            <a:lvl5pPr indent="-342900" lvl="4" marL="2286000" algn="l">
              <a:spcBef>
                <a:spcPts val="360"/>
              </a:spcBef>
              <a:spcAft>
                <a:spcPts val="0"/>
              </a:spcAft>
              <a:buClr>
                <a:schemeClr val="dk2"/>
              </a:buClr>
              <a:buSzPts val="1800"/>
              <a:buFont typeface="Arial"/>
              <a:buChar char="»"/>
              <a:defRPr sz="1800"/>
            </a:lvl5pPr>
            <a:lvl6pPr indent="-342900" lvl="5" marL="2743200" algn="l">
              <a:spcBef>
                <a:spcPts val="360"/>
              </a:spcBef>
              <a:spcAft>
                <a:spcPts val="0"/>
              </a:spcAft>
              <a:buClr>
                <a:srgbClr val="5F5F5F"/>
              </a:buClr>
              <a:buSzPts val="1800"/>
              <a:buFont typeface="Arial"/>
              <a:buChar char="»"/>
              <a:defRPr sz="1800"/>
            </a:lvl6pPr>
            <a:lvl7pPr indent="-342900" lvl="6" marL="3200400" algn="l">
              <a:spcBef>
                <a:spcPts val="360"/>
              </a:spcBef>
              <a:spcAft>
                <a:spcPts val="0"/>
              </a:spcAft>
              <a:buClr>
                <a:srgbClr val="5F5F5F"/>
              </a:buClr>
              <a:buSzPts val="1800"/>
              <a:buFont typeface="Arial"/>
              <a:buChar char="»"/>
              <a:defRPr sz="1800"/>
            </a:lvl7pPr>
            <a:lvl8pPr indent="-342900" lvl="7" marL="3657600" algn="l">
              <a:spcBef>
                <a:spcPts val="360"/>
              </a:spcBef>
              <a:spcAft>
                <a:spcPts val="0"/>
              </a:spcAft>
              <a:buClr>
                <a:srgbClr val="5F5F5F"/>
              </a:buClr>
              <a:buSzPts val="1800"/>
              <a:buFont typeface="Arial"/>
              <a:buChar char="»"/>
              <a:defRPr sz="1800"/>
            </a:lvl8pPr>
            <a:lvl9pPr indent="-342900" lvl="8" marL="4114800" algn="l">
              <a:spcBef>
                <a:spcPts val="360"/>
              </a:spcBef>
              <a:spcAft>
                <a:spcPts val="0"/>
              </a:spcAft>
              <a:buClr>
                <a:srgbClr val="5F5F5F"/>
              </a:buClr>
              <a:buSzPts val="1800"/>
              <a:buFont typeface="Arial"/>
              <a:buChar char="»"/>
              <a:defRPr sz="1800"/>
            </a:lvl9pPr>
          </a:lstStyle>
          <a:p/>
        </p:txBody>
      </p:sp>
      <p:sp>
        <p:nvSpPr>
          <p:cNvPr id="29" name="Google Shape;29;p7"/>
          <p:cNvSpPr txBox="1"/>
          <p:nvPr>
            <p:ph idx="2" type="body"/>
          </p:nvPr>
        </p:nvSpPr>
        <p:spPr>
          <a:xfrm>
            <a:off x="4648200" y="1376941"/>
            <a:ext cx="4038600" cy="3143074"/>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2"/>
              </a:buClr>
              <a:buSzPts val="2800"/>
              <a:buFont typeface="Arial"/>
              <a:buChar char="•"/>
              <a:defRPr sz="2800"/>
            </a:lvl1pPr>
            <a:lvl2pPr indent="-381000" lvl="1" marL="914400" algn="l">
              <a:spcBef>
                <a:spcPts val="480"/>
              </a:spcBef>
              <a:spcAft>
                <a:spcPts val="0"/>
              </a:spcAft>
              <a:buClr>
                <a:schemeClr val="dk2"/>
              </a:buClr>
              <a:buSzPts val="2400"/>
              <a:buFont typeface="Arial"/>
              <a:buChar char="–"/>
              <a:defRPr sz="2400"/>
            </a:lvl2pPr>
            <a:lvl3pPr indent="-355600" lvl="2" marL="1371600" algn="l">
              <a:spcBef>
                <a:spcPts val="400"/>
              </a:spcBef>
              <a:spcAft>
                <a:spcPts val="0"/>
              </a:spcAft>
              <a:buClr>
                <a:schemeClr val="dk2"/>
              </a:buClr>
              <a:buSzPts val="2000"/>
              <a:buFont typeface="Arial"/>
              <a:buChar char="•"/>
              <a:defRPr sz="2000"/>
            </a:lvl3pPr>
            <a:lvl4pPr indent="-342900" lvl="3" marL="1828800" algn="l">
              <a:spcBef>
                <a:spcPts val="360"/>
              </a:spcBef>
              <a:spcAft>
                <a:spcPts val="0"/>
              </a:spcAft>
              <a:buClr>
                <a:schemeClr val="dk2"/>
              </a:buClr>
              <a:buSzPts val="1800"/>
              <a:buFont typeface="Arial"/>
              <a:buChar char="–"/>
              <a:defRPr sz="1800"/>
            </a:lvl4pPr>
            <a:lvl5pPr indent="-342900" lvl="4" marL="2286000" algn="l">
              <a:spcBef>
                <a:spcPts val="360"/>
              </a:spcBef>
              <a:spcAft>
                <a:spcPts val="0"/>
              </a:spcAft>
              <a:buClr>
                <a:schemeClr val="dk2"/>
              </a:buClr>
              <a:buSzPts val="1800"/>
              <a:buFont typeface="Arial"/>
              <a:buChar char="»"/>
              <a:defRPr sz="1800"/>
            </a:lvl5pPr>
            <a:lvl6pPr indent="-342900" lvl="5" marL="2743200" algn="l">
              <a:spcBef>
                <a:spcPts val="360"/>
              </a:spcBef>
              <a:spcAft>
                <a:spcPts val="0"/>
              </a:spcAft>
              <a:buClr>
                <a:srgbClr val="5F5F5F"/>
              </a:buClr>
              <a:buSzPts val="1800"/>
              <a:buFont typeface="Arial"/>
              <a:buChar char="»"/>
              <a:defRPr sz="1800"/>
            </a:lvl6pPr>
            <a:lvl7pPr indent="-342900" lvl="6" marL="3200400" algn="l">
              <a:spcBef>
                <a:spcPts val="360"/>
              </a:spcBef>
              <a:spcAft>
                <a:spcPts val="0"/>
              </a:spcAft>
              <a:buClr>
                <a:srgbClr val="5F5F5F"/>
              </a:buClr>
              <a:buSzPts val="1800"/>
              <a:buFont typeface="Arial"/>
              <a:buChar char="»"/>
              <a:defRPr sz="1800"/>
            </a:lvl7pPr>
            <a:lvl8pPr indent="-342900" lvl="7" marL="3657600" algn="l">
              <a:spcBef>
                <a:spcPts val="360"/>
              </a:spcBef>
              <a:spcAft>
                <a:spcPts val="0"/>
              </a:spcAft>
              <a:buClr>
                <a:srgbClr val="5F5F5F"/>
              </a:buClr>
              <a:buSzPts val="1800"/>
              <a:buFont typeface="Arial"/>
              <a:buChar char="»"/>
              <a:defRPr sz="1800"/>
            </a:lvl8pPr>
            <a:lvl9pPr indent="-342900" lvl="8" marL="4114800" algn="l">
              <a:spcBef>
                <a:spcPts val="360"/>
              </a:spcBef>
              <a:spcAft>
                <a:spcPts val="0"/>
              </a:spcAft>
              <a:buClr>
                <a:srgbClr val="5F5F5F"/>
              </a:buClr>
              <a:buSzPts val="1800"/>
              <a:buFont typeface="Arial"/>
              <a:buChar char="»"/>
              <a:defRPr sz="1800"/>
            </a:lvl9pPr>
          </a:lstStyle>
          <a:p/>
        </p:txBody>
      </p:sp>
      <p:sp>
        <p:nvSpPr>
          <p:cNvPr id="30" name="Google Shape;30;p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1" name="Shape 31"/>
        <p:cNvGrpSpPr/>
        <p:nvPr/>
      </p:nvGrpSpPr>
      <p:grpSpPr>
        <a:xfrm>
          <a:off x="0" y="0"/>
          <a:ext cx="0" cy="0"/>
          <a:chOff x="0" y="0"/>
          <a:chExt cx="0" cy="0"/>
        </a:xfrm>
      </p:grpSpPr>
      <p:sp>
        <p:nvSpPr>
          <p:cNvPr id="32" name="Google Shape;32;p8"/>
          <p:cNvSpPr txBox="1"/>
          <p:nvPr>
            <p:ph idx="1" type="body"/>
          </p:nvPr>
        </p:nvSpPr>
        <p:spPr>
          <a:xfrm>
            <a:off x="457200" y="1376920"/>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2"/>
              </a:buClr>
              <a:buSzPts val="2000"/>
              <a:buFont typeface="Arial"/>
              <a:buNone/>
              <a:defRPr b="1" sz="2000"/>
            </a:lvl1pPr>
            <a:lvl2pPr indent="-228600" lvl="1" marL="914400" algn="l">
              <a:spcBef>
                <a:spcPts val="400"/>
              </a:spcBef>
              <a:spcAft>
                <a:spcPts val="0"/>
              </a:spcAft>
              <a:buClr>
                <a:schemeClr val="dk2"/>
              </a:buClr>
              <a:buSzPts val="2000"/>
              <a:buFont typeface="Arial"/>
              <a:buNone/>
              <a:defRPr b="1" sz="2000"/>
            </a:lvl2pPr>
            <a:lvl3pPr indent="-228600" lvl="2" marL="1371600" algn="l">
              <a:spcBef>
                <a:spcPts val="360"/>
              </a:spcBef>
              <a:spcAft>
                <a:spcPts val="0"/>
              </a:spcAft>
              <a:buClr>
                <a:schemeClr val="dk2"/>
              </a:buClr>
              <a:buSzPts val="1800"/>
              <a:buFont typeface="Arial"/>
              <a:buNone/>
              <a:defRPr b="1" sz="1800"/>
            </a:lvl3pPr>
            <a:lvl4pPr indent="-228600" lvl="3" marL="1828800" algn="l">
              <a:spcBef>
                <a:spcPts val="320"/>
              </a:spcBef>
              <a:spcAft>
                <a:spcPts val="0"/>
              </a:spcAft>
              <a:buClr>
                <a:schemeClr val="dk2"/>
              </a:buClr>
              <a:buSzPts val="1600"/>
              <a:buFont typeface="Arial"/>
              <a:buNone/>
              <a:defRPr b="1" sz="1600"/>
            </a:lvl4pPr>
            <a:lvl5pPr indent="-228600" lvl="4" marL="2286000" algn="l">
              <a:spcBef>
                <a:spcPts val="320"/>
              </a:spcBef>
              <a:spcAft>
                <a:spcPts val="0"/>
              </a:spcAft>
              <a:buClr>
                <a:schemeClr val="dk2"/>
              </a:buClr>
              <a:buSzPts val="1600"/>
              <a:buFont typeface="Arial"/>
              <a:buNone/>
              <a:defRPr b="1" sz="1600"/>
            </a:lvl5pPr>
            <a:lvl6pPr indent="-228600" lvl="5" marL="2743200" algn="l">
              <a:spcBef>
                <a:spcPts val="320"/>
              </a:spcBef>
              <a:spcAft>
                <a:spcPts val="0"/>
              </a:spcAft>
              <a:buClr>
                <a:srgbClr val="5F5F5F"/>
              </a:buClr>
              <a:buSzPts val="1600"/>
              <a:buFont typeface="Arial"/>
              <a:buNone/>
              <a:defRPr b="1" sz="1600"/>
            </a:lvl6pPr>
            <a:lvl7pPr indent="-228600" lvl="6" marL="3200400" algn="l">
              <a:spcBef>
                <a:spcPts val="320"/>
              </a:spcBef>
              <a:spcAft>
                <a:spcPts val="0"/>
              </a:spcAft>
              <a:buClr>
                <a:srgbClr val="5F5F5F"/>
              </a:buClr>
              <a:buSzPts val="1600"/>
              <a:buFont typeface="Arial"/>
              <a:buNone/>
              <a:defRPr b="1" sz="1600"/>
            </a:lvl7pPr>
            <a:lvl8pPr indent="-228600" lvl="7" marL="3657600" algn="l">
              <a:spcBef>
                <a:spcPts val="320"/>
              </a:spcBef>
              <a:spcAft>
                <a:spcPts val="0"/>
              </a:spcAft>
              <a:buClr>
                <a:srgbClr val="5F5F5F"/>
              </a:buClr>
              <a:buSzPts val="1600"/>
              <a:buFont typeface="Arial"/>
              <a:buNone/>
              <a:defRPr b="1" sz="1600"/>
            </a:lvl8pPr>
            <a:lvl9pPr indent="-228600" lvl="8" marL="4114800" algn="l">
              <a:spcBef>
                <a:spcPts val="320"/>
              </a:spcBef>
              <a:spcAft>
                <a:spcPts val="0"/>
              </a:spcAft>
              <a:buClr>
                <a:srgbClr val="5F5F5F"/>
              </a:buClr>
              <a:buSzPts val="1600"/>
              <a:buFont typeface="Arial"/>
              <a:buNone/>
              <a:defRPr b="1" sz="1600"/>
            </a:lvl9pPr>
          </a:lstStyle>
          <a:p/>
        </p:txBody>
      </p:sp>
      <p:sp>
        <p:nvSpPr>
          <p:cNvPr id="33" name="Google Shape;33;p8"/>
          <p:cNvSpPr txBox="1"/>
          <p:nvPr>
            <p:ph idx="2" type="body"/>
          </p:nvPr>
        </p:nvSpPr>
        <p:spPr>
          <a:xfrm>
            <a:off x="457200" y="1856741"/>
            <a:ext cx="4040188" cy="2755177"/>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2"/>
              </a:buClr>
              <a:buSzPts val="2000"/>
              <a:buFont typeface="Arial"/>
              <a:buChar char="•"/>
              <a:defRPr sz="2000"/>
            </a:lvl1pPr>
            <a:lvl2pPr indent="-355600" lvl="1" marL="914400" algn="l">
              <a:spcBef>
                <a:spcPts val="400"/>
              </a:spcBef>
              <a:spcAft>
                <a:spcPts val="0"/>
              </a:spcAft>
              <a:buClr>
                <a:schemeClr val="dk2"/>
              </a:buClr>
              <a:buSzPts val="2000"/>
              <a:buFont typeface="Arial"/>
              <a:buChar char="–"/>
              <a:defRPr sz="2000"/>
            </a:lvl2pPr>
            <a:lvl3pPr indent="-342900" lvl="2" marL="1371600" algn="l">
              <a:spcBef>
                <a:spcPts val="360"/>
              </a:spcBef>
              <a:spcAft>
                <a:spcPts val="0"/>
              </a:spcAft>
              <a:buClr>
                <a:schemeClr val="dk2"/>
              </a:buClr>
              <a:buSzPts val="1800"/>
              <a:buFont typeface="Arial"/>
              <a:buChar char="•"/>
              <a:defRPr sz="1800"/>
            </a:lvl3pPr>
            <a:lvl4pPr indent="-330200" lvl="3" marL="1828800" algn="l">
              <a:spcBef>
                <a:spcPts val="320"/>
              </a:spcBef>
              <a:spcAft>
                <a:spcPts val="0"/>
              </a:spcAft>
              <a:buClr>
                <a:schemeClr val="dk2"/>
              </a:buClr>
              <a:buSzPts val="1600"/>
              <a:buFont typeface="Arial"/>
              <a:buChar char="–"/>
              <a:defRPr sz="1600"/>
            </a:lvl4pPr>
            <a:lvl5pPr indent="-330200" lvl="4" marL="2286000" algn="l">
              <a:spcBef>
                <a:spcPts val="320"/>
              </a:spcBef>
              <a:spcAft>
                <a:spcPts val="0"/>
              </a:spcAft>
              <a:buClr>
                <a:schemeClr val="dk2"/>
              </a:buClr>
              <a:buSzPts val="1600"/>
              <a:buFont typeface="Arial"/>
              <a:buChar char="»"/>
              <a:defRPr sz="1600"/>
            </a:lvl5pPr>
            <a:lvl6pPr indent="-330200" lvl="5" marL="2743200" algn="l">
              <a:spcBef>
                <a:spcPts val="320"/>
              </a:spcBef>
              <a:spcAft>
                <a:spcPts val="0"/>
              </a:spcAft>
              <a:buClr>
                <a:srgbClr val="5F5F5F"/>
              </a:buClr>
              <a:buSzPts val="1600"/>
              <a:buFont typeface="Arial"/>
              <a:buChar char="»"/>
              <a:defRPr sz="1600"/>
            </a:lvl6pPr>
            <a:lvl7pPr indent="-330200" lvl="6" marL="3200400" algn="l">
              <a:spcBef>
                <a:spcPts val="320"/>
              </a:spcBef>
              <a:spcAft>
                <a:spcPts val="0"/>
              </a:spcAft>
              <a:buClr>
                <a:srgbClr val="5F5F5F"/>
              </a:buClr>
              <a:buSzPts val="1600"/>
              <a:buFont typeface="Arial"/>
              <a:buChar char="»"/>
              <a:defRPr sz="1600"/>
            </a:lvl7pPr>
            <a:lvl8pPr indent="-330200" lvl="7" marL="3657600" algn="l">
              <a:spcBef>
                <a:spcPts val="320"/>
              </a:spcBef>
              <a:spcAft>
                <a:spcPts val="0"/>
              </a:spcAft>
              <a:buClr>
                <a:srgbClr val="5F5F5F"/>
              </a:buClr>
              <a:buSzPts val="1600"/>
              <a:buFont typeface="Arial"/>
              <a:buChar char="»"/>
              <a:defRPr sz="1600"/>
            </a:lvl8pPr>
            <a:lvl9pPr indent="-330200" lvl="8" marL="4114800" algn="l">
              <a:spcBef>
                <a:spcPts val="320"/>
              </a:spcBef>
              <a:spcAft>
                <a:spcPts val="0"/>
              </a:spcAft>
              <a:buClr>
                <a:srgbClr val="5F5F5F"/>
              </a:buClr>
              <a:buSzPts val="1600"/>
              <a:buFont typeface="Arial"/>
              <a:buChar char="»"/>
              <a:defRPr sz="1600"/>
            </a:lvl9pPr>
          </a:lstStyle>
          <a:p/>
        </p:txBody>
      </p:sp>
      <p:sp>
        <p:nvSpPr>
          <p:cNvPr id="34" name="Google Shape;34;p8"/>
          <p:cNvSpPr txBox="1"/>
          <p:nvPr>
            <p:ph idx="3" type="body"/>
          </p:nvPr>
        </p:nvSpPr>
        <p:spPr>
          <a:xfrm>
            <a:off x="4645026" y="1376920"/>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2"/>
              </a:buClr>
              <a:buSzPts val="2000"/>
              <a:buFont typeface="Arial"/>
              <a:buNone/>
              <a:defRPr b="1" sz="2000"/>
            </a:lvl1pPr>
            <a:lvl2pPr indent="-228600" lvl="1" marL="914400" algn="l">
              <a:spcBef>
                <a:spcPts val="400"/>
              </a:spcBef>
              <a:spcAft>
                <a:spcPts val="0"/>
              </a:spcAft>
              <a:buClr>
                <a:schemeClr val="dk2"/>
              </a:buClr>
              <a:buSzPts val="2000"/>
              <a:buFont typeface="Arial"/>
              <a:buNone/>
              <a:defRPr b="1" sz="2000"/>
            </a:lvl2pPr>
            <a:lvl3pPr indent="-228600" lvl="2" marL="1371600" algn="l">
              <a:spcBef>
                <a:spcPts val="360"/>
              </a:spcBef>
              <a:spcAft>
                <a:spcPts val="0"/>
              </a:spcAft>
              <a:buClr>
                <a:schemeClr val="dk2"/>
              </a:buClr>
              <a:buSzPts val="1800"/>
              <a:buFont typeface="Arial"/>
              <a:buNone/>
              <a:defRPr b="1" sz="1800"/>
            </a:lvl3pPr>
            <a:lvl4pPr indent="-228600" lvl="3" marL="1828800" algn="l">
              <a:spcBef>
                <a:spcPts val="320"/>
              </a:spcBef>
              <a:spcAft>
                <a:spcPts val="0"/>
              </a:spcAft>
              <a:buClr>
                <a:schemeClr val="dk2"/>
              </a:buClr>
              <a:buSzPts val="1600"/>
              <a:buFont typeface="Arial"/>
              <a:buNone/>
              <a:defRPr b="1" sz="1600"/>
            </a:lvl4pPr>
            <a:lvl5pPr indent="-228600" lvl="4" marL="2286000" algn="l">
              <a:spcBef>
                <a:spcPts val="320"/>
              </a:spcBef>
              <a:spcAft>
                <a:spcPts val="0"/>
              </a:spcAft>
              <a:buClr>
                <a:schemeClr val="dk2"/>
              </a:buClr>
              <a:buSzPts val="1600"/>
              <a:buFont typeface="Arial"/>
              <a:buNone/>
              <a:defRPr b="1" sz="1600"/>
            </a:lvl5pPr>
            <a:lvl6pPr indent="-228600" lvl="5" marL="2743200" algn="l">
              <a:spcBef>
                <a:spcPts val="320"/>
              </a:spcBef>
              <a:spcAft>
                <a:spcPts val="0"/>
              </a:spcAft>
              <a:buClr>
                <a:srgbClr val="5F5F5F"/>
              </a:buClr>
              <a:buSzPts val="1600"/>
              <a:buFont typeface="Arial"/>
              <a:buNone/>
              <a:defRPr b="1" sz="1600"/>
            </a:lvl6pPr>
            <a:lvl7pPr indent="-228600" lvl="6" marL="3200400" algn="l">
              <a:spcBef>
                <a:spcPts val="320"/>
              </a:spcBef>
              <a:spcAft>
                <a:spcPts val="0"/>
              </a:spcAft>
              <a:buClr>
                <a:srgbClr val="5F5F5F"/>
              </a:buClr>
              <a:buSzPts val="1600"/>
              <a:buFont typeface="Arial"/>
              <a:buNone/>
              <a:defRPr b="1" sz="1600"/>
            </a:lvl7pPr>
            <a:lvl8pPr indent="-228600" lvl="7" marL="3657600" algn="l">
              <a:spcBef>
                <a:spcPts val="320"/>
              </a:spcBef>
              <a:spcAft>
                <a:spcPts val="0"/>
              </a:spcAft>
              <a:buClr>
                <a:srgbClr val="5F5F5F"/>
              </a:buClr>
              <a:buSzPts val="1600"/>
              <a:buFont typeface="Arial"/>
              <a:buNone/>
              <a:defRPr b="1" sz="1600"/>
            </a:lvl8pPr>
            <a:lvl9pPr indent="-228600" lvl="8" marL="4114800" algn="l">
              <a:spcBef>
                <a:spcPts val="320"/>
              </a:spcBef>
              <a:spcAft>
                <a:spcPts val="0"/>
              </a:spcAft>
              <a:buClr>
                <a:srgbClr val="5F5F5F"/>
              </a:buClr>
              <a:buSzPts val="1600"/>
              <a:buFont typeface="Arial"/>
              <a:buNone/>
              <a:defRPr b="1" sz="1600"/>
            </a:lvl9pPr>
          </a:lstStyle>
          <a:p/>
        </p:txBody>
      </p:sp>
      <p:sp>
        <p:nvSpPr>
          <p:cNvPr id="35" name="Google Shape;35;p8"/>
          <p:cNvSpPr txBox="1"/>
          <p:nvPr>
            <p:ph idx="4" type="body"/>
          </p:nvPr>
        </p:nvSpPr>
        <p:spPr>
          <a:xfrm>
            <a:off x="4645026" y="1856741"/>
            <a:ext cx="4041775" cy="2771887"/>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chemeClr val="dk2"/>
              </a:buClr>
              <a:buSzPts val="2000"/>
              <a:buFont typeface="Arial"/>
              <a:buChar char="•"/>
              <a:defRPr sz="2000"/>
            </a:lvl1pPr>
            <a:lvl2pPr indent="-355600" lvl="1" marL="914400" algn="l">
              <a:spcBef>
                <a:spcPts val="400"/>
              </a:spcBef>
              <a:spcAft>
                <a:spcPts val="0"/>
              </a:spcAft>
              <a:buClr>
                <a:schemeClr val="dk2"/>
              </a:buClr>
              <a:buSzPts val="2000"/>
              <a:buFont typeface="Arial"/>
              <a:buChar char="–"/>
              <a:defRPr sz="2000"/>
            </a:lvl2pPr>
            <a:lvl3pPr indent="-342900" lvl="2" marL="1371600" algn="l">
              <a:spcBef>
                <a:spcPts val="360"/>
              </a:spcBef>
              <a:spcAft>
                <a:spcPts val="0"/>
              </a:spcAft>
              <a:buClr>
                <a:schemeClr val="dk2"/>
              </a:buClr>
              <a:buSzPts val="1800"/>
              <a:buFont typeface="Arial"/>
              <a:buChar char="•"/>
              <a:defRPr sz="1800"/>
            </a:lvl3pPr>
            <a:lvl4pPr indent="-330200" lvl="3" marL="1828800" algn="l">
              <a:spcBef>
                <a:spcPts val="320"/>
              </a:spcBef>
              <a:spcAft>
                <a:spcPts val="0"/>
              </a:spcAft>
              <a:buClr>
                <a:schemeClr val="dk2"/>
              </a:buClr>
              <a:buSzPts val="1600"/>
              <a:buFont typeface="Arial"/>
              <a:buChar char="–"/>
              <a:defRPr sz="1600"/>
            </a:lvl4pPr>
            <a:lvl5pPr indent="-330200" lvl="4" marL="2286000" algn="l">
              <a:spcBef>
                <a:spcPts val="320"/>
              </a:spcBef>
              <a:spcAft>
                <a:spcPts val="0"/>
              </a:spcAft>
              <a:buClr>
                <a:schemeClr val="dk2"/>
              </a:buClr>
              <a:buSzPts val="1600"/>
              <a:buFont typeface="Arial"/>
              <a:buChar char="»"/>
              <a:defRPr sz="1600"/>
            </a:lvl5pPr>
            <a:lvl6pPr indent="-330200" lvl="5" marL="2743200" algn="l">
              <a:spcBef>
                <a:spcPts val="320"/>
              </a:spcBef>
              <a:spcAft>
                <a:spcPts val="0"/>
              </a:spcAft>
              <a:buClr>
                <a:srgbClr val="5F5F5F"/>
              </a:buClr>
              <a:buSzPts val="1600"/>
              <a:buFont typeface="Arial"/>
              <a:buChar char="»"/>
              <a:defRPr sz="1600"/>
            </a:lvl6pPr>
            <a:lvl7pPr indent="-330200" lvl="6" marL="3200400" algn="l">
              <a:spcBef>
                <a:spcPts val="320"/>
              </a:spcBef>
              <a:spcAft>
                <a:spcPts val="0"/>
              </a:spcAft>
              <a:buClr>
                <a:srgbClr val="5F5F5F"/>
              </a:buClr>
              <a:buSzPts val="1600"/>
              <a:buFont typeface="Arial"/>
              <a:buChar char="»"/>
              <a:defRPr sz="1600"/>
            </a:lvl7pPr>
            <a:lvl8pPr indent="-330200" lvl="7" marL="3657600" algn="l">
              <a:spcBef>
                <a:spcPts val="320"/>
              </a:spcBef>
              <a:spcAft>
                <a:spcPts val="0"/>
              </a:spcAft>
              <a:buClr>
                <a:srgbClr val="5F5F5F"/>
              </a:buClr>
              <a:buSzPts val="1600"/>
              <a:buFont typeface="Arial"/>
              <a:buChar char="»"/>
              <a:defRPr sz="1600"/>
            </a:lvl8pPr>
            <a:lvl9pPr indent="-330200" lvl="8" marL="4114800" algn="l">
              <a:spcBef>
                <a:spcPts val="320"/>
              </a:spcBef>
              <a:spcAft>
                <a:spcPts val="0"/>
              </a:spcAft>
              <a:buClr>
                <a:srgbClr val="5F5F5F"/>
              </a:buClr>
              <a:buSzPts val="1600"/>
              <a:buFont typeface="Arial"/>
              <a:buChar char="»"/>
              <a:defRPr sz="1600"/>
            </a:lvl9pPr>
          </a:lstStyle>
          <a:p/>
        </p:txBody>
      </p:sp>
      <p:sp>
        <p:nvSpPr>
          <p:cNvPr id="36" name="Google Shape;36;p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7" name="Google Shape;37;p8"/>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9"/>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1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11"/>
          <p:cNvSpPr txBox="1"/>
          <p:nvPr>
            <p:ph type="title"/>
          </p:nvPr>
        </p:nvSpPr>
        <p:spPr>
          <a:xfrm>
            <a:off x="457201" y="681022"/>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3575050" y="681023"/>
            <a:ext cx="5111750" cy="391418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2"/>
              </a:buClr>
              <a:buSzPts val="3200"/>
              <a:buFont typeface="Arial"/>
              <a:buChar char="•"/>
              <a:defRPr sz="3200"/>
            </a:lvl1pPr>
            <a:lvl2pPr indent="-406400" lvl="1" marL="914400" algn="l">
              <a:spcBef>
                <a:spcPts val="560"/>
              </a:spcBef>
              <a:spcAft>
                <a:spcPts val="0"/>
              </a:spcAft>
              <a:buClr>
                <a:schemeClr val="dk2"/>
              </a:buClr>
              <a:buSzPts val="2800"/>
              <a:buFont typeface="Arial"/>
              <a:buChar char="–"/>
              <a:defRPr sz="2800"/>
            </a:lvl2pPr>
            <a:lvl3pPr indent="-381000" lvl="2" marL="1371600" algn="l">
              <a:spcBef>
                <a:spcPts val="480"/>
              </a:spcBef>
              <a:spcAft>
                <a:spcPts val="0"/>
              </a:spcAft>
              <a:buClr>
                <a:schemeClr val="dk2"/>
              </a:buClr>
              <a:buSzPts val="2400"/>
              <a:buFont typeface="Arial"/>
              <a:buChar char="•"/>
              <a:defRPr sz="2400"/>
            </a:lvl3pPr>
            <a:lvl4pPr indent="-355600" lvl="3" marL="1828800" algn="l">
              <a:spcBef>
                <a:spcPts val="400"/>
              </a:spcBef>
              <a:spcAft>
                <a:spcPts val="0"/>
              </a:spcAft>
              <a:buClr>
                <a:schemeClr val="dk2"/>
              </a:buClr>
              <a:buSzPts val="2000"/>
              <a:buFont typeface="Arial"/>
              <a:buChar char="–"/>
              <a:defRPr sz="2000"/>
            </a:lvl4pPr>
            <a:lvl5pPr indent="-355600" lvl="4" marL="2286000" algn="l">
              <a:spcBef>
                <a:spcPts val="400"/>
              </a:spcBef>
              <a:spcAft>
                <a:spcPts val="0"/>
              </a:spcAft>
              <a:buClr>
                <a:schemeClr val="dk2"/>
              </a:buClr>
              <a:buSzPts val="2000"/>
              <a:buFont typeface="Arial"/>
              <a:buChar char="»"/>
              <a:defRPr sz="2000"/>
            </a:lvl5pPr>
            <a:lvl6pPr indent="-355600" lvl="5" marL="2743200" algn="l">
              <a:spcBef>
                <a:spcPts val="400"/>
              </a:spcBef>
              <a:spcAft>
                <a:spcPts val="0"/>
              </a:spcAft>
              <a:buClr>
                <a:srgbClr val="5F5F5F"/>
              </a:buClr>
              <a:buSzPts val="2000"/>
              <a:buFont typeface="Arial"/>
              <a:buChar char="»"/>
              <a:defRPr sz="2000"/>
            </a:lvl6pPr>
            <a:lvl7pPr indent="-355600" lvl="6" marL="3200400" algn="l">
              <a:spcBef>
                <a:spcPts val="400"/>
              </a:spcBef>
              <a:spcAft>
                <a:spcPts val="0"/>
              </a:spcAft>
              <a:buClr>
                <a:srgbClr val="5F5F5F"/>
              </a:buClr>
              <a:buSzPts val="2000"/>
              <a:buFont typeface="Arial"/>
              <a:buChar char="»"/>
              <a:defRPr sz="2000"/>
            </a:lvl7pPr>
            <a:lvl8pPr indent="-355600" lvl="7" marL="3657600" algn="l">
              <a:spcBef>
                <a:spcPts val="400"/>
              </a:spcBef>
              <a:spcAft>
                <a:spcPts val="0"/>
              </a:spcAft>
              <a:buClr>
                <a:srgbClr val="5F5F5F"/>
              </a:buClr>
              <a:buSzPts val="2000"/>
              <a:buFont typeface="Arial"/>
              <a:buChar char="»"/>
              <a:defRPr sz="2000"/>
            </a:lvl8pPr>
            <a:lvl9pPr indent="-355600" lvl="8" marL="4114800" algn="l">
              <a:spcBef>
                <a:spcPts val="400"/>
              </a:spcBef>
              <a:spcAft>
                <a:spcPts val="0"/>
              </a:spcAft>
              <a:buClr>
                <a:srgbClr val="5F5F5F"/>
              </a:buClr>
              <a:buSzPts val="2000"/>
              <a:buFont typeface="Arial"/>
              <a:buChar char="»"/>
              <a:defRPr sz="2000"/>
            </a:lvl9pPr>
          </a:lstStyle>
          <a:p/>
        </p:txBody>
      </p:sp>
      <p:sp>
        <p:nvSpPr>
          <p:cNvPr id="46" name="Google Shape;46;p11"/>
          <p:cNvSpPr txBox="1"/>
          <p:nvPr>
            <p:ph idx="2" type="body"/>
          </p:nvPr>
        </p:nvSpPr>
        <p:spPr>
          <a:xfrm>
            <a:off x="457201" y="1552561"/>
            <a:ext cx="3008313" cy="3042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2"/>
              </a:buClr>
              <a:buSzPts val="1400"/>
              <a:buFont typeface="Arial"/>
              <a:buNone/>
              <a:defRPr sz="1400"/>
            </a:lvl1pPr>
            <a:lvl2pPr indent="-228600" lvl="1" marL="914400" algn="l">
              <a:spcBef>
                <a:spcPts val="240"/>
              </a:spcBef>
              <a:spcAft>
                <a:spcPts val="0"/>
              </a:spcAft>
              <a:buClr>
                <a:schemeClr val="dk2"/>
              </a:buClr>
              <a:buSzPts val="1200"/>
              <a:buFont typeface="Arial"/>
              <a:buNone/>
              <a:defRPr sz="1200"/>
            </a:lvl2pPr>
            <a:lvl3pPr indent="-228600" lvl="2" marL="1371600" algn="l">
              <a:spcBef>
                <a:spcPts val="200"/>
              </a:spcBef>
              <a:spcAft>
                <a:spcPts val="0"/>
              </a:spcAft>
              <a:buClr>
                <a:schemeClr val="dk2"/>
              </a:buClr>
              <a:buSzPts val="1000"/>
              <a:buFont typeface="Arial"/>
              <a:buNone/>
              <a:defRPr sz="1000"/>
            </a:lvl3pPr>
            <a:lvl4pPr indent="-228600" lvl="3" marL="1828800" algn="l">
              <a:spcBef>
                <a:spcPts val="180"/>
              </a:spcBef>
              <a:spcAft>
                <a:spcPts val="0"/>
              </a:spcAft>
              <a:buClr>
                <a:schemeClr val="dk2"/>
              </a:buClr>
              <a:buSzPts val="900"/>
              <a:buFont typeface="Arial"/>
              <a:buNone/>
              <a:defRPr sz="900"/>
            </a:lvl4pPr>
            <a:lvl5pPr indent="-228600" lvl="4" marL="2286000" algn="l">
              <a:spcBef>
                <a:spcPts val="180"/>
              </a:spcBef>
              <a:spcAft>
                <a:spcPts val="0"/>
              </a:spcAft>
              <a:buClr>
                <a:schemeClr val="dk2"/>
              </a:buClr>
              <a:buSzPts val="900"/>
              <a:buFont typeface="Arial"/>
              <a:buNone/>
              <a:defRPr sz="900"/>
            </a:lvl5pPr>
            <a:lvl6pPr indent="-228600" lvl="5" marL="2743200" algn="l">
              <a:spcBef>
                <a:spcPts val="180"/>
              </a:spcBef>
              <a:spcAft>
                <a:spcPts val="0"/>
              </a:spcAft>
              <a:buClr>
                <a:srgbClr val="5F5F5F"/>
              </a:buClr>
              <a:buSzPts val="900"/>
              <a:buFont typeface="Arial"/>
              <a:buNone/>
              <a:defRPr sz="900"/>
            </a:lvl6pPr>
            <a:lvl7pPr indent="-228600" lvl="6" marL="3200400" algn="l">
              <a:spcBef>
                <a:spcPts val="180"/>
              </a:spcBef>
              <a:spcAft>
                <a:spcPts val="0"/>
              </a:spcAft>
              <a:buClr>
                <a:srgbClr val="5F5F5F"/>
              </a:buClr>
              <a:buSzPts val="900"/>
              <a:buFont typeface="Arial"/>
              <a:buNone/>
              <a:defRPr sz="900"/>
            </a:lvl7pPr>
            <a:lvl8pPr indent="-228600" lvl="7" marL="3657600" algn="l">
              <a:spcBef>
                <a:spcPts val="180"/>
              </a:spcBef>
              <a:spcAft>
                <a:spcPts val="0"/>
              </a:spcAft>
              <a:buClr>
                <a:srgbClr val="5F5F5F"/>
              </a:buClr>
              <a:buSzPts val="900"/>
              <a:buFont typeface="Arial"/>
              <a:buNone/>
              <a:defRPr sz="900"/>
            </a:lvl8pPr>
            <a:lvl9pPr indent="-228600" lvl="8" marL="4114800" algn="l">
              <a:spcBef>
                <a:spcPts val="180"/>
              </a:spcBef>
              <a:spcAft>
                <a:spcPts val="0"/>
              </a:spcAft>
              <a:buClr>
                <a:srgbClr val="5F5F5F"/>
              </a:buClr>
              <a:buSzPts val="900"/>
              <a:buFont typeface="Arial"/>
              <a:buNone/>
              <a:defRPr sz="900"/>
            </a:lvl9pPr>
          </a:lstStyle>
          <a:p/>
        </p:txBody>
      </p:sp>
      <p:sp>
        <p:nvSpPr>
          <p:cNvPr id="47" name="Google Shape;47;p1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8" name="Shape 48"/>
        <p:cNvGrpSpPr/>
        <p:nvPr/>
      </p:nvGrpSpPr>
      <p:grpSpPr>
        <a:xfrm>
          <a:off x="0" y="0"/>
          <a:ext cx="0" cy="0"/>
          <a:chOff x="0" y="0"/>
          <a:chExt cx="0" cy="0"/>
        </a:xfrm>
      </p:grpSpPr>
      <p:sp>
        <p:nvSpPr>
          <p:cNvPr id="49" name="Google Shape;49;p1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2"/>
          <p:cNvSpPr/>
          <p:nvPr>
            <p:ph idx="2" type="pic"/>
          </p:nvPr>
        </p:nvSpPr>
        <p:spPr>
          <a:xfrm>
            <a:off x="1792288" y="751943"/>
            <a:ext cx="5486400" cy="2793738"/>
          </a:xfrm>
          <a:prstGeom prst="rect">
            <a:avLst/>
          </a:prstGeom>
          <a:noFill/>
          <a:ln>
            <a:noFill/>
          </a:ln>
        </p:spPr>
      </p:sp>
      <p:sp>
        <p:nvSpPr>
          <p:cNvPr id="51" name="Google Shape;51;p1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2"/>
              </a:buClr>
              <a:buSzPts val="1400"/>
              <a:buFont typeface="Arial"/>
              <a:buNone/>
              <a:defRPr sz="1400"/>
            </a:lvl1pPr>
            <a:lvl2pPr indent="-228600" lvl="1" marL="914400" algn="l">
              <a:spcBef>
                <a:spcPts val="240"/>
              </a:spcBef>
              <a:spcAft>
                <a:spcPts val="0"/>
              </a:spcAft>
              <a:buClr>
                <a:schemeClr val="dk2"/>
              </a:buClr>
              <a:buSzPts val="1200"/>
              <a:buFont typeface="Arial"/>
              <a:buNone/>
              <a:defRPr sz="1200"/>
            </a:lvl2pPr>
            <a:lvl3pPr indent="-228600" lvl="2" marL="1371600" algn="l">
              <a:spcBef>
                <a:spcPts val="200"/>
              </a:spcBef>
              <a:spcAft>
                <a:spcPts val="0"/>
              </a:spcAft>
              <a:buClr>
                <a:schemeClr val="dk2"/>
              </a:buClr>
              <a:buSzPts val="1000"/>
              <a:buFont typeface="Arial"/>
              <a:buNone/>
              <a:defRPr sz="1000"/>
            </a:lvl3pPr>
            <a:lvl4pPr indent="-228600" lvl="3" marL="1828800" algn="l">
              <a:spcBef>
                <a:spcPts val="180"/>
              </a:spcBef>
              <a:spcAft>
                <a:spcPts val="0"/>
              </a:spcAft>
              <a:buClr>
                <a:schemeClr val="dk2"/>
              </a:buClr>
              <a:buSzPts val="900"/>
              <a:buFont typeface="Arial"/>
              <a:buNone/>
              <a:defRPr sz="900"/>
            </a:lvl4pPr>
            <a:lvl5pPr indent="-228600" lvl="4" marL="2286000" algn="l">
              <a:spcBef>
                <a:spcPts val="180"/>
              </a:spcBef>
              <a:spcAft>
                <a:spcPts val="0"/>
              </a:spcAft>
              <a:buClr>
                <a:schemeClr val="dk2"/>
              </a:buClr>
              <a:buSzPts val="900"/>
              <a:buFont typeface="Arial"/>
              <a:buNone/>
              <a:defRPr sz="900"/>
            </a:lvl5pPr>
            <a:lvl6pPr indent="-228600" lvl="5" marL="2743200" algn="l">
              <a:spcBef>
                <a:spcPts val="180"/>
              </a:spcBef>
              <a:spcAft>
                <a:spcPts val="0"/>
              </a:spcAft>
              <a:buClr>
                <a:srgbClr val="5F5F5F"/>
              </a:buClr>
              <a:buSzPts val="900"/>
              <a:buFont typeface="Arial"/>
              <a:buNone/>
              <a:defRPr sz="900"/>
            </a:lvl6pPr>
            <a:lvl7pPr indent="-228600" lvl="6" marL="3200400" algn="l">
              <a:spcBef>
                <a:spcPts val="180"/>
              </a:spcBef>
              <a:spcAft>
                <a:spcPts val="0"/>
              </a:spcAft>
              <a:buClr>
                <a:srgbClr val="5F5F5F"/>
              </a:buClr>
              <a:buSzPts val="900"/>
              <a:buFont typeface="Arial"/>
              <a:buNone/>
              <a:defRPr sz="900"/>
            </a:lvl7pPr>
            <a:lvl8pPr indent="-228600" lvl="7" marL="3657600" algn="l">
              <a:spcBef>
                <a:spcPts val="180"/>
              </a:spcBef>
              <a:spcAft>
                <a:spcPts val="0"/>
              </a:spcAft>
              <a:buClr>
                <a:srgbClr val="5F5F5F"/>
              </a:buClr>
              <a:buSzPts val="900"/>
              <a:buFont typeface="Arial"/>
              <a:buNone/>
              <a:defRPr sz="900"/>
            </a:lvl8pPr>
            <a:lvl9pPr indent="-228600" lvl="8" marL="4114800" algn="l">
              <a:spcBef>
                <a:spcPts val="180"/>
              </a:spcBef>
              <a:spcAft>
                <a:spcPts val="0"/>
              </a:spcAft>
              <a:buClr>
                <a:srgbClr val="5F5F5F"/>
              </a:buClr>
              <a:buSzPts val="900"/>
              <a:buFont typeface="Arial"/>
              <a:buNone/>
              <a:defRPr sz="900"/>
            </a:lvl9pPr>
          </a:lstStyle>
          <a:p/>
        </p:txBody>
      </p:sp>
      <p:sp>
        <p:nvSpPr>
          <p:cNvPr id="52" name="Google Shape;52;p1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000" u="none" cap="none" strike="noStrike">
                <a:solidFill>
                  <a:schemeClr val="dk2"/>
                </a:solidFill>
                <a:latin typeface="Arial"/>
                <a:ea typeface="Arial"/>
                <a:cs typeface="Arial"/>
                <a:sym typeface="Arial"/>
              </a:defRPr>
            </a:lvl9pPr>
          </a:lstStyle>
          <a:p/>
        </p:txBody>
      </p:sp>
      <p:sp>
        <p:nvSpPr>
          <p:cNvPr id="11" name="Google Shape;11;p3"/>
          <p:cNvSpPr txBox="1"/>
          <p:nvPr>
            <p:ph idx="1" type="body"/>
          </p:nvPr>
        </p:nvSpPr>
        <p:spPr>
          <a:xfrm>
            <a:off x="457200" y="1393650"/>
            <a:ext cx="8229600" cy="3184851"/>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1pPr>
            <a:lvl2pPr indent="-342900" lvl="1" marL="914400" marR="0" rtl="0" algn="l">
              <a:spcBef>
                <a:spcPts val="36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6pPr>
            <a:lvl7pPr indent="-317500" lvl="6" marL="32004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7pPr>
            <a:lvl8pPr indent="-317500" lvl="7" marL="36576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8pPr>
            <a:lvl9pPr indent="-317500" lvl="8" marL="41148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9pPr>
          </a:lstStyle>
          <a:p/>
        </p:txBody>
      </p:sp>
      <p:cxnSp>
        <p:nvCxnSpPr>
          <p:cNvPr id="12" name="Google Shape;12;p3"/>
          <p:cNvCxnSpPr/>
          <p:nvPr/>
        </p:nvCxnSpPr>
        <p:spPr>
          <a:xfrm>
            <a:off x="0" y="558800"/>
            <a:ext cx="9144000" cy="6350"/>
          </a:xfrm>
          <a:prstGeom prst="straightConnector1">
            <a:avLst/>
          </a:prstGeom>
          <a:noFill/>
          <a:ln cap="flat" cmpd="sng" w="9525">
            <a:solidFill>
              <a:srgbClr val="BFBFBF"/>
            </a:solidFill>
            <a:prstDash val="solid"/>
            <a:round/>
            <a:headEnd len="sm" w="sm" type="none"/>
            <a:tailEnd len="sm" w="sm" type="none"/>
          </a:ln>
          <a:effectLst>
            <a:outerShdw blurRad="40000" rotWithShape="0" dir="5400000" dist="20000">
              <a:srgbClr val="000000">
                <a:alpha val="37647"/>
              </a:srgbClr>
            </a:outerShdw>
          </a:effectLst>
        </p:spPr>
      </p:cxnSp>
      <p:pic>
        <p:nvPicPr>
          <p:cNvPr id="13" name="Google Shape;13;p3"/>
          <p:cNvPicPr preferRelativeResize="0"/>
          <p:nvPr/>
        </p:nvPicPr>
        <p:blipFill rotWithShape="1">
          <a:blip r:embed="rId1">
            <a:alphaModFix/>
          </a:blip>
          <a:srcRect b="0" l="0" r="0" t="0"/>
          <a:stretch/>
        </p:blipFill>
        <p:spPr>
          <a:xfrm>
            <a:off x="418263" y="137514"/>
            <a:ext cx="1385973" cy="3750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q7Fsp5Q_RxUv3QZDQKdHlfRdPb3e6Wtm/view" TargetMode="Externa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hyperlink" Target="https://colah.github.io/posts/2015-08-Understanding-LSTM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rive.google.com/file/d/1HA_QJpCfEazIea3NDDASXdMiJBEmhK1o/view" TargetMode="Externa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
          <p:cNvSpPr txBox="1"/>
          <p:nvPr>
            <p:ph type="ctrTitle"/>
          </p:nvPr>
        </p:nvSpPr>
        <p:spPr>
          <a:xfrm>
            <a:off x="788900" y="3851245"/>
            <a:ext cx="7772400" cy="5520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2600"/>
              <a:t>Patient Monitoring using Activity Recognition</a:t>
            </a:r>
            <a:endParaRPr sz="1800"/>
          </a:p>
          <a:p>
            <a:pPr indent="0" lvl="0" marL="0" rtl="0" algn="l">
              <a:spcBef>
                <a:spcPts val="600"/>
              </a:spcBef>
              <a:spcAft>
                <a:spcPts val="0"/>
              </a:spcAft>
              <a:buClr>
                <a:schemeClr val="dk1"/>
              </a:buClr>
              <a:buSzPts val="3000"/>
              <a:buFont typeface="Arial"/>
              <a:buNone/>
            </a:pPr>
            <a:r>
              <a:rPr lang="en-US" sz="2500"/>
              <a:t>	</a:t>
            </a:r>
            <a:endParaRPr sz="1800"/>
          </a:p>
        </p:txBody>
      </p:sp>
      <p:sp>
        <p:nvSpPr>
          <p:cNvPr id="66" name="Google Shape;66;p1"/>
          <p:cNvSpPr txBox="1"/>
          <p:nvPr>
            <p:ph type="ctrTitle"/>
          </p:nvPr>
        </p:nvSpPr>
        <p:spPr>
          <a:xfrm>
            <a:off x="325650" y="4300375"/>
            <a:ext cx="8492700" cy="6462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spcBef>
                <a:spcPts val="600"/>
              </a:spcBef>
              <a:spcAft>
                <a:spcPts val="0"/>
              </a:spcAft>
              <a:buClr>
                <a:schemeClr val="dk1"/>
              </a:buClr>
              <a:buSzPts val="3000"/>
              <a:buFont typeface="Arial"/>
              <a:buNone/>
            </a:pPr>
            <a:r>
              <a:rPr lang="en-US" sz="1800"/>
              <a:t>Aditya Bhat, Anirudh Negi, Gunjan Singh, Meghana Tumkur Narendra, </a:t>
            </a:r>
            <a:r>
              <a:rPr lang="en-US" sz="1800"/>
              <a:t>Prashant Kanth, Parth Goel, </a:t>
            </a:r>
            <a:r>
              <a:rPr lang="en-US" sz="1800"/>
              <a:t>Rishika Bhanushali, Shikha Vyaghra, Utkarsh Jha</a:t>
            </a:r>
            <a:endParaRPr sz="1800"/>
          </a:p>
          <a:p>
            <a:pPr indent="0" lvl="0" marL="0" rtl="0" algn="l">
              <a:spcBef>
                <a:spcPts val="600"/>
              </a:spcBef>
              <a:spcAft>
                <a:spcPts val="0"/>
              </a:spcAft>
              <a:buClr>
                <a:schemeClr val="dk1"/>
              </a:buClr>
              <a:buSzPts val="3000"/>
              <a:buFont typeface="Arial"/>
              <a:buNone/>
            </a:pPr>
            <a:r>
              <a:rPr lang="en-US" sz="2500"/>
              <a:t>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a7d77b5494_0_0"/>
          <p:cNvSpPr txBox="1"/>
          <p:nvPr>
            <p:ph type="title"/>
          </p:nvPr>
        </p:nvSpPr>
        <p:spPr>
          <a:xfrm>
            <a:off x="457200" y="793915"/>
            <a:ext cx="8229600" cy="5388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200">
                <a:solidFill>
                  <a:schemeClr val="dk1"/>
                </a:solidFill>
              </a:rPr>
              <a:t>III. </a:t>
            </a:r>
            <a:r>
              <a:rPr b="1" lang="en-US" sz="1900">
                <a:solidFill>
                  <a:schemeClr val="dk1"/>
                </a:solidFill>
              </a:rPr>
              <a:t>OpenPose: Realtime Multi-Person 2D Pose Estimation using Part Affinity Fields</a:t>
            </a:r>
            <a:endParaRPr/>
          </a:p>
        </p:txBody>
      </p:sp>
      <p:sp>
        <p:nvSpPr>
          <p:cNvPr id="127" name="Google Shape;127;g1a7d77b5494_0_0"/>
          <p:cNvSpPr txBox="1"/>
          <p:nvPr>
            <p:ph idx="1" type="body"/>
          </p:nvPr>
        </p:nvSpPr>
        <p:spPr>
          <a:xfrm>
            <a:off x="457200" y="1512575"/>
            <a:ext cx="8229600" cy="35454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Proposed method for 2D human pose estimation uses a nonparametric representation(Part Afﬁnity Fields (PAFs)) to learn to associate body parts with individuals in the image.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Bottom-up system achieves high accuracy and realtime performance, regardless of the number of people in the image.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PAF-only reﬁnement:</a:t>
            </a:r>
            <a:r>
              <a:rPr lang="en-US" sz="2700">
                <a:solidFill>
                  <a:schemeClr val="dk1"/>
                </a:solidFill>
              </a:rPr>
              <a:t> </a:t>
            </a:r>
            <a:r>
              <a:rPr lang="en-US" sz="1800">
                <a:solidFill>
                  <a:schemeClr val="dk1"/>
                </a:solidFill>
              </a:rPr>
              <a:t>l increase in both runtime performance and accuracy by approximately 200% and 7%, respectively</a:t>
            </a:r>
            <a:endParaRPr sz="26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Combined body and foot keypoint detector</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Generality of their method by applying it to the task of vehicle keypoint estimation</a:t>
            </a:r>
            <a:endParaRPr sz="1800">
              <a:solidFill>
                <a:schemeClr val="dk1"/>
              </a:solidFill>
            </a:endParaRPr>
          </a:p>
          <a:p>
            <a:pPr indent="0" lvl="0" marL="0" rtl="0" algn="l">
              <a:lnSpc>
                <a:spcPct val="115000"/>
              </a:lnSpc>
              <a:spcBef>
                <a:spcPts val="0"/>
              </a:spcBef>
              <a:spcAft>
                <a:spcPts val="1200"/>
              </a:spcAft>
              <a:buNone/>
            </a:pPr>
            <a:r>
              <a:t/>
            </a:r>
            <a:endParaRPr sz="1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a7d77b5494_0_23"/>
          <p:cNvSpPr txBox="1"/>
          <p:nvPr>
            <p:ph type="title"/>
          </p:nvPr>
        </p:nvSpPr>
        <p:spPr>
          <a:xfrm>
            <a:off x="457200" y="612650"/>
            <a:ext cx="8229600" cy="655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200">
                <a:solidFill>
                  <a:schemeClr val="dk1"/>
                </a:solidFill>
              </a:rPr>
              <a:t>How does proposed method works</a:t>
            </a:r>
            <a:endParaRPr/>
          </a:p>
        </p:txBody>
      </p:sp>
      <p:pic>
        <p:nvPicPr>
          <p:cNvPr id="134" name="Google Shape;134;g1a7d77b5494_0_23"/>
          <p:cNvPicPr preferRelativeResize="0"/>
          <p:nvPr/>
        </p:nvPicPr>
        <p:blipFill>
          <a:blip r:embed="rId3">
            <a:alphaModFix/>
          </a:blip>
          <a:stretch>
            <a:fillRect/>
          </a:stretch>
        </p:blipFill>
        <p:spPr>
          <a:xfrm>
            <a:off x="199475" y="1268075"/>
            <a:ext cx="8745050" cy="316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a7d77b5494_0_30"/>
          <p:cNvSpPr txBox="1"/>
          <p:nvPr>
            <p:ph type="title"/>
          </p:nvPr>
        </p:nvSpPr>
        <p:spPr>
          <a:xfrm>
            <a:off x="457200" y="755150"/>
            <a:ext cx="8229600" cy="63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200">
                <a:solidFill>
                  <a:schemeClr val="dk1"/>
                </a:solidFill>
              </a:rPr>
              <a:t>Open Pose Library</a:t>
            </a:r>
            <a:endParaRPr/>
          </a:p>
        </p:txBody>
      </p:sp>
      <p:sp>
        <p:nvSpPr>
          <p:cNvPr id="141" name="Google Shape;141;g1a7d77b5494_0_30"/>
          <p:cNvSpPr txBox="1"/>
          <p:nvPr>
            <p:ph idx="1" type="body"/>
          </p:nvPr>
        </p:nvSpPr>
        <p:spPr>
          <a:xfrm>
            <a:off x="457200" y="1393650"/>
            <a:ext cx="8229600" cy="3821100"/>
          </a:xfrm>
          <a:prstGeom prst="rect">
            <a:avLst/>
          </a:prstGeom>
        </p:spPr>
        <p:txBody>
          <a:bodyPr anchorCtr="0" anchor="t" bIns="45700" lIns="91425" spcFirstLastPara="1" rIns="91425" wrap="square" tIns="45700">
            <a:noAutofit/>
          </a:bodyPr>
          <a:lstStyle/>
          <a:p>
            <a:pPr indent="-330200" lvl="0" marL="457200" rtl="0" algn="just">
              <a:lnSpc>
                <a:spcPct val="115000"/>
              </a:lnSpc>
              <a:spcBef>
                <a:spcPts val="0"/>
              </a:spcBef>
              <a:spcAft>
                <a:spcPts val="0"/>
              </a:spcAft>
              <a:buClr>
                <a:schemeClr val="dk1"/>
              </a:buClr>
              <a:buSzPts val="1600"/>
              <a:buChar char="●"/>
            </a:pPr>
            <a:r>
              <a:rPr lang="en-US" sz="1600">
                <a:solidFill>
                  <a:schemeClr val="dk1"/>
                </a:solidFill>
              </a:rPr>
              <a:t>First real-time multiperson system to jointly detect human body, foot, hand, and facial keypoints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US" sz="1600">
                <a:solidFill>
                  <a:schemeClr val="dk1"/>
                </a:solidFill>
              </a:rPr>
              <a:t>Can run on different platforms, including Ubuntu, Windows, Mac OSX, and embedded systems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US" sz="1600">
                <a:solidFill>
                  <a:schemeClr val="dk1"/>
                </a:solidFill>
              </a:rPr>
              <a:t>Provides support for different hardware, such as CUDA GPUs, OpenCL GPUs, and CPUonly devices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US" sz="1600">
                <a:solidFill>
                  <a:schemeClr val="dk1"/>
                </a:solidFill>
              </a:rPr>
              <a:t>User can select whether to display the results or save them on disk, enable or disable each detector (body, foot, face, and hand), enable pixel coordinate normalization, control how many GPUs to use, skip frames for a faster processing, etc.</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US" sz="1600">
                <a:solidFill>
                  <a:schemeClr val="dk1"/>
                </a:solidFill>
              </a:rPr>
              <a:t>OpenPose consists of three different blocks: (a) body+foot detection, (b) hand detection, and (c) face detection.</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a7d77b5494_0_51"/>
          <p:cNvSpPr txBox="1"/>
          <p:nvPr>
            <p:ph type="title"/>
          </p:nvPr>
        </p:nvSpPr>
        <p:spPr>
          <a:xfrm>
            <a:off x="457200" y="755150"/>
            <a:ext cx="8229600" cy="63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200">
                <a:solidFill>
                  <a:schemeClr val="dk1"/>
                </a:solidFill>
              </a:rPr>
              <a:t>Takeaways from this paper</a:t>
            </a:r>
            <a:endParaRPr/>
          </a:p>
        </p:txBody>
      </p:sp>
      <p:sp>
        <p:nvSpPr>
          <p:cNvPr id="148" name="Google Shape;148;g1a7d77b5494_0_51"/>
          <p:cNvSpPr txBox="1"/>
          <p:nvPr>
            <p:ph idx="1" type="body"/>
          </p:nvPr>
        </p:nvSpPr>
        <p:spPr>
          <a:xfrm>
            <a:off x="457200" y="1393650"/>
            <a:ext cx="8229600" cy="3750000"/>
          </a:xfrm>
          <a:prstGeom prst="rect">
            <a:avLst/>
          </a:prstGeom>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Present an explicit nonparametric representation of the keypoint association that encodes both position and orientation of human limbs</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A</a:t>
            </a:r>
            <a:r>
              <a:rPr lang="en-US" sz="1800">
                <a:solidFill>
                  <a:schemeClr val="dk1"/>
                </a:solidFill>
              </a:rPr>
              <a:t>n architecture that jointly learns part detection and association.</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D</a:t>
            </a:r>
            <a:r>
              <a:rPr lang="en-US" sz="1800">
                <a:solidFill>
                  <a:schemeClr val="dk1"/>
                </a:solidFill>
              </a:rPr>
              <a:t>emonstrates that a greedy parsing algorithm is sufﬁcient to produce high-quality parses of body poses, and preserves efﬁciency regardless of the number of people</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PAF reﬁnement is far more important than combined PAF and body part location reﬁnement</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Combining body and foot estimation into a single model boosts the accuracy of each component individually and reduces the inference time of running them sequentially.</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80201229bd_0_0"/>
          <p:cNvSpPr txBox="1"/>
          <p:nvPr>
            <p:ph type="title"/>
          </p:nvPr>
        </p:nvSpPr>
        <p:spPr>
          <a:xfrm>
            <a:off x="457200" y="755150"/>
            <a:ext cx="8229600" cy="6384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200">
                <a:solidFill>
                  <a:schemeClr val="dk1"/>
                </a:solidFill>
              </a:rPr>
              <a:t>IV. BlazePose</a:t>
            </a:r>
            <a:endParaRPr/>
          </a:p>
        </p:txBody>
      </p:sp>
      <p:sp>
        <p:nvSpPr>
          <p:cNvPr id="155" name="Google Shape;155;g180201229bd_0_0"/>
          <p:cNvSpPr txBox="1"/>
          <p:nvPr>
            <p:ph idx="1" type="body"/>
          </p:nvPr>
        </p:nvSpPr>
        <p:spPr>
          <a:xfrm>
            <a:off x="403950" y="1063525"/>
            <a:ext cx="8229600" cy="3237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Lightweight Convolutional network for real time pose estimation on mobile devices.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Types of approaches for Human pose estimation</a:t>
            </a:r>
            <a:endParaRPr sz="1800">
              <a:solidFill>
                <a:schemeClr val="dk1"/>
              </a:solidFill>
            </a:endParaRPr>
          </a:p>
          <a:p>
            <a:pPr indent="-393700" lvl="1" marL="914400" rtl="0" algn="just">
              <a:lnSpc>
                <a:spcPct val="115000"/>
              </a:lnSpc>
              <a:spcBef>
                <a:spcPts val="0"/>
              </a:spcBef>
              <a:spcAft>
                <a:spcPts val="0"/>
              </a:spcAft>
              <a:buClr>
                <a:schemeClr val="dk1"/>
              </a:buClr>
              <a:buSzPts val="2600"/>
              <a:buChar char="○"/>
            </a:pPr>
            <a:r>
              <a:rPr lang="en-US">
                <a:solidFill>
                  <a:schemeClr val="dk1"/>
                </a:solidFill>
              </a:rPr>
              <a:t>Heatmap Based approach</a:t>
            </a:r>
            <a:endParaRPr>
              <a:solidFill>
                <a:schemeClr val="dk1"/>
              </a:solidFill>
            </a:endParaRPr>
          </a:p>
          <a:p>
            <a:pPr indent="-393700" lvl="1" marL="914400" rtl="0" algn="just">
              <a:lnSpc>
                <a:spcPct val="115000"/>
              </a:lnSpc>
              <a:spcBef>
                <a:spcPts val="0"/>
              </a:spcBef>
              <a:spcAft>
                <a:spcPts val="0"/>
              </a:spcAft>
              <a:buClr>
                <a:schemeClr val="dk1"/>
              </a:buClr>
              <a:buSzPts val="2600"/>
              <a:buChar char="○"/>
            </a:pPr>
            <a:r>
              <a:rPr lang="en-US">
                <a:solidFill>
                  <a:schemeClr val="dk1"/>
                </a:solidFill>
              </a:rPr>
              <a:t>Regression based approach</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Presented a new topology - (33 keypoints)</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Better than OpenPose</a:t>
            </a:r>
            <a:endParaRPr sz="1800">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pic>
        <p:nvPicPr>
          <p:cNvPr id="156" name="Google Shape;156;g180201229bd_0_0"/>
          <p:cNvPicPr preferRelativeResize="0"/>
          <p:nvPr/>
        </p:nvPicPr>
        <p:blipFill>
          <a:blip r:embed="rId3">
            <a:alphaModFix/>
          </a:blip>
          <a:stretch>
            <a:fillRect/>
          </a:stretch>
        </p:blipFill>
        <p:spPr>
          <a:xfrm>
            <a:off x="6143525" y="1964675"/>
            <a:ext cx="2742675" cy="280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a67ac41025_0_8"/>
          <p:cNvSpPr txBox="1"/>
          <p:nvPr>
            <p:ph type="title"/>
          </p:nvPr>
        </p:nvSpPr>
        <p:spPr>
          <a:xfrm>
            <a:off x="249850" y="869150"/>
            <a:ext cx="8229600" cy="6384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200">
                <a:solidFill>
                  <a:schemeClr val="dk1"/>
                </a:solidFill>
              </a:rPr>
              <a:t>V. CONVOLUTIONAL, LONG SHORT-TERM MEMORY, FULLY CONNECTED DEEP NEURAL NETWORKS</a:t>
            </a:r>
            <a:endParaRPr/>
          </a:p>
        </p:txBody>
      </p:sp>
      <p:sp>
        <p:nvSpPr>
          <p:cNvPr id="163" name="Google Shape;163;g1a67ac41025_0_8"/>
          <p:cNvSpPr txBox="1"/>
          <p:nvPr>
            <p:ph idx="1" type="body"/>
          </p:nvPr>
        </p:nvSpPr>
        <p:spPr>
          <a:xfrm>
            <a:off x="457200" y="1652700"/>
            <a:ext cx="8229600" cy="3237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CNNs          reducing frequency variations</a:t>
            </a:r>
            <a:endParaRPr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LSTMs           temporal modeling</a:t>
            </a:r>
            <a:endParaRPr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DNNs           mapping features to a more separable space</a:t>
            </a:r>
            <a:endParaRPr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US" sz="1800">
                <a:solidFill>
                  <a:schemeClr val="dk1"/>
                </a:solidFill>
              </a:rPr>
              <a:t>CLDNNs gave good results for our project</a:t>
            </a:r>
            <a:endParaRPr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cxnSp>
        <p:nvCxnSpPr>
          <p:cNvPr id="164" name="Google Shape;164;g1a67ac41025_0_8"/>
          <p:cNvCxnSpPr/>
          <p:nvPr/>
        </p:nvCxnSpPr>
        <p:spPr>
          <a:xfrm>
            <a:off x="1859575" y="2821300"/>
            <a:ext cx="468600" cy="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g1a67ac41025_0_8"/>
          <p:cNvCxnSpPr/>
          <p:nvPr/>
        </p:nvCxnSpPr>
        <p:spPr>
          <a:xfrm>
            <a:off x="1707175" y="2179050"/>
            <a:ext cx="468600" cy="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g1a67ac41025_0_8"/>
          <p:cNvCxnSpPr/>
          <p:nvPr/>
        </p:nvCxnSpPr>
        <p:spPr>
          <a:xfrm>
            <a:off x="1712125" y="3441550"/>
            <a:ext cx="468600" cy="0"/>
          </a:xfrm>
          <a:prstGeom prst="straightConnector1">
            <a:avLst/>
          </a:prstGeom>
          <a:noFill/>
          <a:ln cap="flat" cmpd="sng" w="9525">
            <a:solidFill>
              <a:schemeClr val="dk2"/>
            </a:solidFill>
            <a:prstDash val="solid"/>
            <a:round/>
            <a:headEnd len="med" w="med" type="none"/>
            <a:tailEnd len="med" w="med" type="triangle"/>
          </a:ln>
        </p:spPr>
      </p:cxnSp>
      <p:pic>
        <p:nvPicPr>
          <p:cNvPr id="167" name="Google Shape;167;g1a67ac41025_0_8"/>
          <p:cNvPicPr preferRelativeResize="0"/>
          <p:nvPr/>
        </p:nvPicPr>
        <p:blipFill>
          <a:blip r:embed="rId3">
            <a:alphaModFix/>
          </a:blip>
          <a:stretch>
            <a:fillRect/>
          </a:stretch>
        </p:blipFill>
        <p:spPr>
          <a:xfrm>
            <a:off x="7245425" y="1331359"/>
            <a:ext cx="1669975" cy="36835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9cac220dbc_0_5"/>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Proposed Approach</a:t>
            </a:r>
            <a:endParaRPr/>
          </a:p>
        </p:txBody>
      </p:sp>
      <p:pic>
        <p:nvPicPr>
          <p:cNvPr id="173" name="Google Shape;173;g19cac220dbc_0_5"/>
          <p:cNvPicPr preferRelativeResize="0"/>
          <p:nvPr/>
        </p:nvPicPr>
        <p:blipFill>
          <a:blip r:embed="rId3">
            <a:alphaModFix/>
          </a:blip>
          <a:stretch>
            <a:fillRect/>
          </a:stretch>
        </p:blipFill>
        <p:spPr>
          <a:xfrm>
            <a:off x="2569650" y="1313850"/>
            <a:ext cx="4215399" cy="3829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a44a63229d_0_0"/>
          <p:cNvSpPr txBox="1"/>
          <p:nvPr>
            <p:ph idx="1" type="body"/>
          </p:nvPr>
        </p:nvSpPr>
        <p:spPr>
          <a:xfrm>
            <a:off x="457200" y="1592850"/>
            <a:ext cx="8229600" cy="520200"/>
          </a:xfrm>
          <a:prstGeom prst="rect">
            <a:avLst/>
          </a:prstGeom>
        </p:spPr>
        <p:txBody>
          <a:bodyPr anchorCtr="0" anchor="t" bIns="45700" lIns="91425" spcFirstLastPara="1" rIns="91425" wrap="square" tIns="45700">
            <a:noAutofit/>
          </a:bodyPr>
          <a:lstStyle/>
          <a:p>
            <a:pPr indent="-355600" lvl="0" marL="457200" rtl="0" algn="just">
              <a:spcBef>
                <a:spcPts val="360"/>
              </a:spcBef>
              <a:spcAft>
                <a:spcPts val="0"/>
              </a:spcAft>
              <a:buSzPts val="2000"/>
              <a:buChar char="•"/>
            </a:pPr>
            <a:r>
              <a:rPr lang="en-US" sz="2000"/>
              <a:t>Collected multiple characters and animations from mixamo</a:t>
            </a:r>
            <a:endParaRPr sz="2000"/>
          </a:p>
          <a:p>
            <a:pPr indent="0" lvl="0" marL="457200" rtl="0" algn="l">
              <a:spcBef>
                <a:spcPts val="360"/>
              </a:spcBef>
              <a:spcAft>
                <a:spcPts val="0"/>
              </a:spcAft>
              <a:buNone/>
            </a:pPr>
            <a:r>
              <a:t/>
            </a:r>
            <a:endParaRPr sz="2000"/>
          </a:p>
        </p:txBody>
      </p:sp>
      <p:sp>
        <p:nvSpPr>
          <p:cNvPr id="180" name="Google Shape;180;g1a44a63229d_0_0"/>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DataSet Preprocessing/ Feature Extraction</a:t>
            </a:r>
            <a:endParaRPr/>
          </a:p>
        </p:txBody>
      </p:sp>
      <p:pic>
        <p:nvPicPr>
          <p:cNvPr id="181" name="Google Shape;181;g1a44a63229d_0_0"/>
          <p:cNvPicPr preferRelativeResize="0"/>
          <p:nvPr/>
        </p:nvPicPr>
        <p:blipFill>
          <a:blip r:embed="rId3">
            <a:alphaModFix/>
          </a:blip>
          <a:stretch>
            <a:fillRect/>
          </a:stretch>
        </p:blipFill>
        <p:spPr>
          <a:xfrm>
            <a:off x="3713367" y="4201250"/>
            <a:ext cx="1264020" cy="345714"/>
          </a:xfrm>
          <a:prstGeom prst="rect">
            <a:avLst/>
          </a:prstGeom>
          <a:noFill/>
          <a:ln>
            <a:noFill/>
          </a:ln>
        </p:spPr>
      </p:pic>
      <p:pic>
        <p:nvPicPr>
          <p:cNvPr id="182" name="Google Shape;182;g1a44a63229d_0_0"/>
          <p:cNvPicPr preferRelativeResize="0"/>
          <p:nvPr/>
        </p:nvPicPr>
        <p:blipFill>
          <a:blip r:embed="rId4">
            <a:alphaModFix/>
          </a:blip>
          <a:stretch>
            <a:fillRect/>
          </a:stretch>
        </p:blipFill>
        <p:spPr>
          <a:xfrm>
            <a:off x="3397375" y="4201250"/>
            <a:ext cx="316005" cy="484000"/>
          </a:xfrm>
          <a:prstGeom prst="rect">
            <a:avLst/>
          </a:prstGeom>
          <a:noFill/>
          <a:ln>
            <a:noFill/>
          </a:ln>
        </p:spPr>
      </p:pic>
      <p:pic>
        <p:nvPicPr>
          <p:cNvPr id="183" name="Google Shape;183;g1a44a63229d_0_0"/>
          <p:cNvPicPr preferRelativeResize="0"/>
          <p:nvPr/>
        </p:nvPicPr>
        <p:blipFill>
          <a:blip r:embed="rId5">
            <a:alphaModFix/>
          </a:blip>
          <a:stretch>
            <a:fillRect/>
          </a:stretch>
        </p:blipFill>
        <p:spPr>
          <a:xfrm>
            <a:off x="1459613" y="4201250"/>
            <a:ext cx="1477175" cy="484000"/>
          </a:xfrm>
          <a:prstGeom prst="rect">
            <a:avLst/>
          </a:prstGeom>
          <a:noFill/>
          <a:ln>
            <a:noFill/>
          </a:ln>
        </p:spPr>
      </p:pic>
      <p:pic>
        <p:nvPicPr>
          <p:cNvPr id="184" name="Google Shape;184;g1a44a63229d_0_0"/>
          <p:cNvPicPr preferRelativeResize="0"/>
          <p:nvPr/>
        </p:nvPicPr>
        <p:blipFill>
          <a:blip r:embed="rId6">
            <a:alphaModFix/>
          </a:blip>
          <a:stretch>
            <a:fillRect/>
          </a:stretch>
        </p:blipFill>
        <p:spPr>
          <a:xfrm>
            <a:off x="5437975" y="4132100"/>
            <a:ext cx="2246402" cy="484000"/>
          </a:xfrm>
          <a:prstGeom prst="rect">
            <a:avLst/>
          </a:prstGeom>
          <a:noFill/>
          <a:ln>
            <a:noFill/>
          </a:ln>
        </p:spPr>
      </p:pic>
      <p:sp>
        <p:nvSpPr>
          <p:cNvPr id="185" name="Google Shape;185;g1a44a63229d_0_0"/>
          <p:cNvSpPr txBox="1"/>
          <p:nvPr>
            <p:ph idx="1" type="body"/>
          </p:nvPr>
        </p:nvSpPr>
        <p:spPr>
          <a:xfrm>
            <a:off x="457200" y="2238775"/>
            <a:ext cx="8229600" cy="861300"/>
          </a:xfrm>
          <a:prstGeom prst="rect">
            <a:avLst/>
          </a:prstGeom>
        </p:spPr>
        <p:txBody>
          <a:bodyPr anchorCtr="0" anchor="t" bIns="45700" lIns="91425" spcFirstLastPara="1" rIns="91425" wrap="square" tIns="45700">
            <a:noAutofit/>
          </a:bodyPr>
          <a:lstStyle/>
          <a:p>
            <a:pPr indent="-355600" lvl="0" marL="457200" rtl="0" algn="just">
              <a:spcBef>
                <a:spcPts val="360"/>
              </a:spcBef>
              <a:spcAft>
                <a:spcPts val="0"/>
              </a:spcAft>
              <a:buSzPts val="2000"/>
              <a:buChar char="•"/>
            </a:pPr>
            <a:r>
              <a:rPr lang="en-US" sz="2000"/>
              <a:t>Imported characters in Unity 3D and generated simulations through C# script</a:t>
            </a:r>
            <a:endParaRPr sz="2000"/>
          </a:p>
        </p:txBody>
      </p:sp>
      <p:sp>
        <p:nvSpPr>
          <p:cNvPr id="186" name="Google Shape;186;g1a44a63229d_0_0"/>
          <p:cNvSpPr txBox="1"/>
          <p:nvPr>
            <p:ph idx="1" type="body"/>
          </p:nvPr>
        </p:nvSpPr>
        <p:spPr>
          <a:xfrm>
            <a:off x="457200" y="2854625"/>
            <a:ext cx="8229600" cy="1078200"/>
          </a:xfrm>
          <a:prstGeom prst="rect">
            <a:avLst/>
          </a:prstGeom>
        </p:spPr>
        <p:txBody>
          <a:bodyPr anchorCtr="0" anchor="t" bIns="45700" lIns="91425" spcFirstLastPara="1" rIns="91425" wrap="square" tIns="45700">
            <a:noAutofit/>
          </a:bodyPr>
          <a:lstStyle/>
          <a:p>
            <a:pPr indent="0" lvl="0" marL="457200" rtl="0" algn="just">
              <a:spcBef>
                <a:spcPts val="360"/>
              </a:spcBef>
              <a:spcAft>
                <a:spcPts val="0"/>
              </a:spcAft>
              <a:buNone/>
            </a:pPr>
            <a:r>
              <a:t/>
            </a:r>
            <a:endParaRPr sz="2000"/>
          </a:p>
          <a:p>
            <a:pPr indent="-355600" lvl="0" marL="457200" rtl="0" algn="just">
              <a:spcBef>
                <a:spcPts val="360"/>
              </a:spcBef>
              <a:spcAft>
                <a:spcPts val="0"/>
              </a:spcAft>
              <a:buSzPts val="2000"/>
              <a:buChar char="•"/>
            </a:pPr>
            <a:r>
              <a:rPr lang="en-US" sz="2000"/>
              <a:t>Used mediapipe (blaze pose) to extract human keypoints</a:t>
            </a:r>
            <a:endParaRPr sz="2000"/>
          </a:p>
          <a:p>
            <a:pPr indent="0" lvl="0" marL="457200" rtl="0" algn="l">
              <a:spcBef>
                <a:spcPts val="360"/>
              </a:spcBef>
              <a:spcAft>
                <a:spcPts val="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a44a63229d_0_47"/>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Dataset Simulations</a:t>
            </a:r>
            <a:endParaRPr/>
          </a:p>
        </p:txBody>
      </p:sp>
      <p:pic>
        <p:nvPicPr>
          <p:cNvPr id="193" name="Google Shape;193;g1a44a63229d_0_47" title="datavid.mov">
            <a:hlinkClick r:id="rId3"/>
          </p:cNvPr>
          <p:cNvPicPr preferRelativeResize="0"/>
          <p:nvPr/>
        </p:nvPicPr>
        <p:blipFill>
          <a:blip r:embed="rId4">
            <a:alphaModFix/>
          </a:blip>
          <a:stretch>
            <a:fillRect/>
          </a:stretch>
        </p:blipFill>
        <p:spPr>
          <a:xfrm>
            <a:off x="410950" y="1313850"/>
            <a:ext cx="8229600" cy="35982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a44a63229d_0_28"/>
          <p:cNvSpPr txBox="1"/>
          <p:nvPr>
            <p:ph idx="1" type="body"/>
          </p:nvPr>
        </p:nvSpPr>
        <p:spPr>
          <a:xfrm>
            <a:off x="457200" y="1393650"/>
            <a:ext cx="5068500" cy="526500"/>
          </a:xfrm>
          <a:prstGeom prst="rect">
            <a:avLst/>
          </a:prstGeom>
        </p:spPr>
        <p:txBody>
          <a:bodyPr anchorCtr="0" anchor="t" bIns="45700" lIns="91425" spcFirstLastPara="1" rIns="91425" wrap="square" tIns="45700">
            <a:noAutofit/>
          </a:bodyPr>
          <a:lstStyle/>
          <a:p>
            <a:pPr indent="-342900" lvl="0" marL="457200" rtl="0" algn="just">
              <a:spcBef>
                <a:spcPts val="360"/>
              </a:spcBef>
              <a:spcAft>
                <a:spcPts val="0"/>
              </a:spcAft>
              <a:buClr>
                <a:schemeClr val="dk1"/>
              </a:buClr>
              <a:buSzPts val="1800"/>
              <a:buChar char="•"/>
            </a:pPr>
            <a:r>
              <a:rPr lang="en-US" sz="1800">
                <a:solidFill>
                  <a:schemeClr val="dk1"/>
                </a:solidFill>
              </a:rPr>
              <a:t>33 keypoints, 3d coordinates (x, y, z)</a:t>
            </a:r>
            <a:endParaRPr sz="1800">
              <a:solidFill>
                <a:schemeClr val="dk1"/>
              </a:solidFill>
            </a:endParaRPr>
          </a:p>
          <a:p>
            <a:pPr indent="0" lvl="0" marL="457200" rtl="0" algn="l">
              <a:spcBef>
                <a:spcPts val="360"/>
              </a:spcBef>
              <a:spcAft>
                <a:spcPts val="0"/>
              </a:spcAft>
              <a:buClr>
                <a:schemeClr val="dk1"/>
              </a:buClr>
              <a:buSzPts val="1100"/>
              <a:buFont typeface="Arial"/>
              <a:buNone/>
            </a:pPr>
            <a:r>
              <a:t/>
            </a:r>
            <a:endParaRPr sz="1500">
              <a:solidFill>
                <a:schemeClr val="dk1"/>
              </a:solidFill>
            </a:endParaRPr>
          </a:p>
        </p:txBody>
      </p:sp>
      <p:sp>
        <p:nvSpPr>
          <p:cNvPr id="200" name="Google Shape;200;g1a44a63229d_0_28"/>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DataSet Preprocessing/ Feature Extraction</a:t>
            </a:r>
            <a:endParaRPr/>
          </a:p>
        </p:txBody>
      </p:sp>
      <p:pic>
        <p:nvPicPr>
          <p:cNvPr id="201" name="Google Shape;201;g1a44a63229d_0_28"/>
          <p:cNvPicPr preferRelativeResize="0"/>
          <p:nvPr/>
        </p:nvPicPr>
        <p:blipFill>
          <a:blip r:embed="rId3">
            <a:alphaModFix/>
          </a:blip>
          <a:stretch>
            <a:fillRect/>
          </a:stretch>
        </p:blipFill>
        <p:spPr>
          <a:xfrm>
            <a:off x="5678100" y="1466250"/>
            <a:ext cx="3313497" cy="3306958"/>
          </a:xfrm>
          <a:prstGeom prst="rect">
            <a:avLst/>
          </a:prstGeom>
          <a:noFill/>
          <a:ln>
            <a:noFill/>
          </a:ln>
        </p:spPr>
      </p:pic>
      <p:sp>
        <p:nvSpPr>
          <p:cNvPr id="202" name="Google Shape;202;g1a44a63229d_0_28"/>
          <p:cNvSpPr txBox="1"/>
          <p:nvPr>
            <p:ph idx="1" type="body"/>
          </p:nvPr>
        </p:nvSpPr>
        <p:spPr>
          <a:xfrm>
            <a:off x="457200" y="1920150"/>
            <a:ext cx="5068500" cy="1125900"/>
          </a:xfrm>
          <a:prstGeom prst="rect">
            <a:avLst/>
          </a:prstGeom>
        </p:spPr>
        <p:txBody>
          <a:bodyPr anchorCtr="0" anchor="t" bIns="45700" lIns="91425" spcFirstLastPara="1" rIns="91425" wrap="square" tIns="45700">
            <a:noAutofit/>
          </a:bodyPr>
          <a:lstStyle/>
          <a:p>
            <a:pPr indent="-342900" lvl="0" marL="457200" rtl="0" algn="just">
              <a:spcBef>
                <a:spcPts val="360"/>
              </a:spcBef>
              <a:spcAft>
                <a:spcPts val="0"/>
              </a:spcAft>
              <a:buClr>
                <a:schemeClr val="dk1"/>
              </a:buClr>
              <a:buSzPts val="1800"/>
              <a:buChar char="•"/>
            </a:pPr>
            <a:r>
              <a:rPr lang="en-US" sz="1800">
                <a:solidFill>
                  <a:schemeClr val="dk1"/>
                </a:solidFill>
              </a:rPr>
              <a:t>Computed distance between selected keypoints (19 distances) for additional features</a:t>
            </a:r>
            <a:endParaRPr sz="1800">
              <a:solidFill>
                <a:schemeClr val="dk1"/>
              </a:solidFill>
            </a:endParaRPr>
          </a:p>
          <a:p>
            <a:pPr indent="0" lvl="0" marL="457200" rtl="0" algn="just">
              <a:spcBef>
                <a:spcPts val="360"/>
              </a:spcBef>
              <a:spcAft>
                <a:spcPts val="0"/>
              </a:spcAft>
              <a:buNone/>
            </a:pPr>
            <a:r>
              <a:t/>
            </a:r>
            <a:endParaRPr sz="1800">
              <a:solidFill>
                <a:schemeClr val="dk1"/>
              </a:solidFill>
            </a:endParaRPr>
          </a:p>
          <a:p>
            <a:pPr indent="0" lvl="0" marL="0" rtl="0" algn="just">
              <a:spcBef>
                <a:spcPts val="360"/>
              </a:spcBef>
              <a:spcAft>
                <a:spcPts val="0"/>
              </a:spcAft>
              <a:buNone/>
            </a:pPr>
            <a:r>
              <a:t/>
            </a:r>
            <a:endParaRPr sz="1800">
              <a:solidFill>
                <a:schemeClr val="dk1"/>
              </a:solidFill>
            </a:endParaRPr>
          </a:p>
          <a:p>
            <a:pPr indent="0" lvl="0" marL="457200" rtl="0" algn="l">
              <a:spcBef>
                <a:spcPts val="360"/>
              </a:spcBef>
              <a:spcAft>
                <a:spcPts val="0"/>
              </a:spcAft>
              <a:buClr>
                <a:schemeClr val="dk1"/>
              </a:buClr>
              <a:buSzPts val="1100"/>
              <a:buFont typeface="Arial"/>
              <a:buNone/>
            </a:pPr>
            <a:r>
              <a:t/>
            </a:r>
            <a:endParaRPr sz="1500">
              <a:solidFill>
                <a:schemeClr val="dk1"/>
              </a:solidFill>
            </a:endParaRPr>
          </a:p>
        </p:txBody>
      </p:sp>
      <p:sp>
        <p:nvSpPr>
          <p:cNvPr id="203" name="Google Shape;203;g1a44a63229d_0_28"/>
          <p:cNvSpPr txBox="1"/>
          <p:nvPr>
            <p:ph idx="1" type="body"/>
          </p:nvPr>
        </p:nvSpPr>
        <p:spPr>
          <a:xfrm>
            <a:off x="457200" y="2887950"/>
            <a:ext cx="5068500" cy="1338000"/>
          </a:xfrm>
          <a:prstGeom prst="rect">
            <a:avLst/>
          </a:prstGeom>
        </p:spPr>
        <p:txBody>
          <a:bodyPr anchorCtr="0" anchor="t" bIns="45700" lIns="91425" spcFirstLastPara="1" rIns="91425" wrap="square" tIns="45700">
            <a:noAutofit/>
          </a:bodyPr>
          <a:lstStyle/>
          <a:p>
            <a:pPr indent="-342900" lvl="0" marL="457200" rtl="0" algn="just">
              <a:spcBef>
                <a:spcPts val="360"/>
              </a:spcBef>
              <a:spcAft>
                <a:spcPts val="0"/>
              </a:spcAft>
              <a:buClr>
                <a:schemeClr val="dk1"/>
              </a:buClr>
              <a:buSzPts val="1800"/>
              <a:buChar char="•"/>
            </a:pPr>
            <a:r>
              <a:rPr lang="en-US" sz="1800">
                <a:solidFill>
                  <a:schemeClr val="dk1"/>
                </a:solidFill>
              </a:rPr>
              <a:t>Few examples:</a:t>
            </a:r>
            <a:endParaRPr sz="1800">
              <a:solidFill>
                <a:schemeClr val="dk1"/>
              </a:solidFill>
            </a:endParaRPr>
          </a:p>
          <a:p>
            <a:pPr indent="0" lvl="0" marL="457200" rtl="0" algn="just">
              <a:spcBef>
                <a:spcPts val="360"/>
              </a:spcBef>
              <a:spcAft>
                <a:spcPts val="0"/>
              </a:spcAft>
              <a:buNone/>
            </a:pPr>
            <a:r>
              <a:rPr lang="en-US" sz="1600">
                <a:solidFill>
                  <a:schemeClr val="dk1"/>
                </a:solidFill>
              </a:rPr>
              <a:t>Nose(0) to Wrist(15, 16)</a:t>
            </a:r>
            <a:endParaRPr sz="1600">
              <a:solidFill>
                <a:schemeClr val="dk1"/>
              </a:solidFill>
            </a:endParaRPr>
          </a:p>
          <a:p>
            <a:pPr indent="0" lvl="0" marL="457200" rtl="0" algn="just">
              <a:spcBef>
                <a:spcPts val="360"/>
              </a:spcBef>
              <a:spcAft>
                <a:spcPts val="0"/>
              </a:spcAft>
              <a:buNone/>
            </a:pPr>
            <a:r>
              <a:rPr lang="en-US" sz="1600">
                <a:solidFill>
                  <a:schemeClr val="dk1"/>
                </a:solidFill>
              </a:rPr>
              <a:t>Hip(23, 24) to Ankle(26, 27)</a:t>
            </a:r>
            <a:endParaRPr sz="1600">
              <a:solidFill>
                <a:schemeClr val="dk1"/>
              </a:solidFill>
            </a:endParaRPr>
          </a:p>
          <a:p>
            <a:pPr indent="0" lvl="0" marL="457200" rtl="0" algn="just">
              <a:spcBef>
                <a:spcPts val="360"/>
              </a:spcBef>
              <a:spcAft>
                <a:spcPts val="0"/>
              </a:spcAft>
              <a:buNone/>
            </a:pPr>
            <a:r>
              <a:rPr lang="en-US" sz="1600">
                <a:solidFill>
                  <a:schemeClr val="dk1"/>
                </a:solidFill>
              </a:rPr>
              <a:t>Hip(23, 24) to Wrist(15, 16)</a:t>
            </a:r>
            <a:endParaRPr sz="1600">
              <a:solidFill>
                <a:schemeClr val="dk1"/>
              </a:solidFill>
            </a:endParaRPr>
          </a:p>
          <a:p>
            <a:pPr indent="0" lvl="0" marL="0" rtl="0" algn="l">
              <a:spcBef>
                <a:spcPts val="360"/>
              </a:spcBef>
              <a:spcAft>
                <a:spcPts val="0"/>
              </a:spcAft>
              <a:buClr>
                <a:schemeClr val="dk1"/>
              </a:buClr>
              <a:buSzPts val="1100"/>
              <a:buFont typeface="Arial"/>
              <a:buNone/>
            </a:pPr>
            <a:r>
              <a:t/>
            </a:r>
            <a:endParaRPr sz="1500">
              <a:solidFill>
                <a:schemeClr val="dk1"/>
              </a:solidFill>
            </a:endParaRPr>
          </a:p>
        </p:txBody>
      </p:sp>
      <p:sp>
        <p:nvSpPr>
          <p:cNvPr id="204" name="Google Shape;204;g1a44a63229d_0_28"/>
          <p:cNvSpPr txBox="1"/>
          <p:nvPr>
            <p:ph idx="1" type="body"/>
          </p:nvPr>
        </p:nvSpPr>
        <p:spPr>
          <a:xfrm>
            <a:off x="457200" y="4225950"/>
            <a:ext cx="5068500" cy="732600"/>
          </a:xfrm>
          <a:prstGeom prst="rect">
            <a:avLst/>
          </a:prstGeom>
        </p:spPr>
        <p:txBody>
          <a:bodyPr anchorCtr="0" anchor="t" bIns="45700" lIns="91425" spcFirstLastPara="1" rIns="91425" wrap="square" tIns="45700">
            <a:noAutofit/>
          </a:bodyPr>
          <a:lstStyle/>
          <a:p>
            <a:pPr indent="-342900" lvl="0" marL="457200" rtl="0" algn="just">
              <a:spcBef>
                <a:spcPts val="360"/>
              </a:spcBef>
              <a:spcAft>
                <a:spcPts val="0"/>
              </a:spcAft>
              <a:buClr>
                <a:schemeClr val="dk1"/>
              </a:buClr>
              <a:buSzPts val="1800"/>
              <a:buChar char="•"/>
            </a:pPr>
            <a:r>
              <a:rPr lang="en-US" sz="1800">
                <a:solidFill>
                  <a:schemeClr val="dk1"/>
                </a:solidFill>
              </a:rPr>
              <a:t>118 dimensional feature vector per frame</a:t>
            </a:r>
            <a:endParaRPr sz="1800">
              <a:solidFill>
                <a:schemeClr val="dk1"/>
              </a:solidFill>
            </a:endParaRPr>
          </a:p>
          <a:p>
            <a:pPr indent="0" lvl="0" marL="457200" rtl="0" algn="l">
              <a:spcBef>
                <a:spcPts val="360"/>
              </a:spcBef>
              <a:spcAft>
                <a:spcPts val="0"/>
              </a:spcAft>
              <a:buClr>
                <a:schemeClr val="dk1"/>
              </a:buClr>
              <a:buSzPts val="1100"/>
              <a:buFont typeface="Arial"/>
              <a:buNone/>
            </a:pPr>
            <a:r>
              <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57200" y="707850"/>
            <a:ext cx="8229600" cy="60602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Problem Definition &amp; Motivation</a:t>
            </a:r>
            <a:endParaRPr/>
          </a:p>
        </p:txBody>
      </p:sp>
      <p:sp>
        <p:nvSpPr>
          <p:cNvPr id="72" name="Google Shape;72;p2"/>
          <p:cNvSpPr txBox="1"/>
          <p:nvPr/>
        </p:nvSpPr>
        <p:spPr>
          <a:xfrm>
            <a:off x="457200" y="1392450"/>
            <a:ext cx="8483700" cy="3264900"/>
          </a:xfrm>
          <a:prstGeom prst="rect">
            <a:avLst/>
          </a:prstGeom>
          <a:noFill/>
          <a:ln>
            <a:noFill/>
          </a:ln>
        </p:spPr>
        <p:txBody>
          <a:bodyPr anchorCtr="0" anchor="t" bIns="45700" lIns="91425" spcFirstLastPara="1" rIns="91425" wrap="square" tIns="45700">
            <a:noAutofit/>
          </a:bodyPr>
          <a:lstStyle/>
          <a:p>
            <a:pPr indent="-349250" lvl="0" marL="457200" marR="0" rtl="0" algn="just">
              <a:spcBef>
                <a:spcPts val="0"/>
              </a:spcBef>
              <a:spcAft>
                <a:spcPts val="0"/>
              </a:spcAft>
              <a:buClr>
                <a:schemeClr val="dk2"/>
              </a:buClr>
              <a:buSzPts val="1900"/>
              <a:buFont typeface="Arial"/>
              <a:buChar char="●"/>
            </a:pPr>
            <a:r>
              <a:rPr lang="en-US" sz="1900">
                <a:solidFill>
                  <a:schemeClr val="dk2"/>
                </a:solidFill>
              </a:rPr>
              <a:t>Lack of monitoring causes health complications due to delayed response from medics.</a:t>
            </a:r>
            <a:endParaRPr sz="1900">
              <a:solidFill>
                <a:schemeClr val="dk2"/>
              </a:solidFill>
            </a:endParaRPr>
          </a:p>
          <a:p>
            <a:pPr indent="-349250" lvl="0" marL="457200" rtl="0" algn="just">
              <a:spcBef>
                <a:spcPts val="0"/>
              </a:spcBef>
              <a:spcAft>
                <a:spcPts val="0"/>
              </a:spcAft>
              <a:buClr>
                <a:schemeClr val="dk2"/>
              </a:buClr>
              <a:buSzPts val="1900"/>
              <a:buChar char="●"/>
            </a:pPr>
            <a:r>
              <a:rPr lang="en-US" sz="1900">
                <a:solidFill>
                  <a:schemeClr val="dk1"/>
                </a:solidFill>
              </a:rPr>
              <a:t>Helping patients who can’t afford 24*7 nurse supervision due to e</a:t>
            </a:r>
            <a:r>
              <a:rPr lang="en-US" sz="1900">
                <a:solidFill>
                  <a:schemeClr val="dk1"/>
                </a:solidFill>
              </a:rPr>
              <a:t>conomic restrictions </a:t>
            </a:r>
            <a:endParaRPr sz="1900">
              <a:solidFill>
                <a:schemeClr val="dk1"/>
              </a:solidFill>
            </a:endParaRPr>
          </a:p>
          <a:p>
            <a:pPr indent="-349250" lvl="0" marL="457200" marR="0" rtl="0" algn="just">
              <a:spcBef>
                <a:spcPts val="0"/>
              </a:spcBef>
              <a:spcAft>
                <a:spcPts val="0"/>
              </a:spcAft>
              <a:buSzPts val="1900"/>
              <a:buChar char="●"/>
            </a:pPr>
            <a:r>
              <a:rPr lang="en-US" sz="1900">
                <a:solidFill>
                  <a:schemeClr val="dk2"/>
                </a:solidFill>
              </a:rPr>
              <a:t>Our app focuses on:</a:t>
            </a:r>
            <a:endParaRPr sz="1900">
              <a:solidFill>
                <a:schemeClr val="dk2"/>
              </a:solidFill>
            </a:endParaRPr>
          </a:p>
          <a:p>
            <a:pPr indent="-349250" lvl="0" marL="914400" marR="0" rtl="0" algn="just">
              <a:spcBef>
                <a:spcPts val="0"/>
              </a:spcBef>
              <a:spcAft>
                <a:spcPts val="0"/>
              </a:spcAft>
              <a:buSzPts val="1900"/>
              <a:buChar char="-"/>
            </a:pPr>
            <a:r>
              <a:rPr lang="en-US" sz="1900">
                <a:solidFill>
                  <a:schemeClr val="dk2"/>
                </a:solidFill>
              </a:rPr>
              <a:t>continuous monitoring of patients</a:t>
            </a:r>
            <a:endParaRPr sz="1900">
              <a:solidFill>
                <a:schemeClr val="dk2"/>
              </a:solidFill>
            </a:endParaRPr>
          </a:p>
          <a:p>
            <a:pPr indent="-349250" lvl="0" marL="914400" marR="0" rtl="0" algn="just">
              <a:spcBef>
                <a:spcPts val="0"/>
              </a:spcBef>
              <a:spcAft>
                <a:spcPts val="0"/>
              </a:spcAft>
              <a:buSzPts val="1900"/>
              <a:buChar char="-"/>
            </a:pPr>
            <a:r>
              <a:rPr lang="en-US" sz="1900">
                <a:solidFill>
                  <a:schemeClr val="dk2"/>
                </a:solidFill>
              </a:rPr>
              <a:t>record their activities </a:t>
            </a:r>
            <a:endParaRPr sz="1900">
              <a:solidFill>
                <a:schemeClr val="dk2"/>
              </a:solidFill>
            </a:endParaRPr>
          </a:p>
          <a:p>
            <a:pPr indent="-349250" lvl="0" marL="914400" marR="0" rtl="0" algn="just">
              <a:spcBef>
                <a:spcPts val="0"/>
              </a:spcBef>
              <a:spcAft>
                <a:spcPts val="0"/>
              </a:spcAft>
              <a:buSzPts val="1900"/>
              <a:buChar char="-"/>
            </a:pPr>
            <a:r>
              <a:rPr lang="en-US" sz="1900">
                <a:solidFill>
                  <a:schemeClr val="dk2"/>
                </a:solidFill>
              </a:rPr>
              <a:t>alert </a:t>
            </a:r>
            <a:r>
              <a:rPr lang="en-US" sz="1900">
                <a:solidFill>
                  <a:schemeClr val="dk1"/>
                </a:solidFill>
              </a:rPr>
              <a:t>health care providers in cases of  emergencies (notify via call) </a:t>
            </a:r>
            <a:endParaRPr sz="1900">
              <a:solidFill>
                <a:schemeClr val="dk1"/>
              </a:solidFill>
            </a:endParaRPr>
          </a:p>
          <a:p>
            <a:pPr indent="-349250" lvl="0" marL="457200" marR="0" rtl="0" algn="just">
              <a:spcBef>
                <a:spcPts val="0"/>
              </a:spcBef>
              <a:spcAft>
                <a:spcPts val="0"/>
              </a:spcAft>
              <a:buClr>
                <a:schemeClr val="dk1"/>
              </a:buClr>
              <a:buSzPts val="1900"/>
              <a:buChar char="●"/>
            </a:pPr>
            <a:r>
              <a:rPr lang="en-US" sz="1900">
                <a:solidFill>
                  <a:schemeClr val="dk1"/>
                </a:solidFill>
              </a:rPr>
              <a:t>A final action summary report is also generated.</a:t>
            </a:r>
            <a:endParaRPr sz="1900">
              <a:solidFill>
                <a:schemeClr val="dk1"/>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a44a63229d_0_6"/>
          <p:cNvSpPr txBox="1"/>
          <p:nvPr>
            <p:ph idx="1" type="body"/>
          </p:nvPr>
        </p:nvSpPr>
        <p:spPr>
          <a:xfrm>
            <a:off x="457200" y="1393650"/>
            <a:ext cx="8229600" cy="65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900"/>
              <a:t>Special kind of RNN, capable of learning long-term dependencies</a:t>
            </a:r>
            <a:endParaRPr sz="1900"/>
          </a:p>
          <a:p>
            <a:pPr indent="0" lvl="0" marL="0" rtl="0" algn="l">
              <a:spcBef>
                <a:spcPts val="360"/>
              </a:spcBef>
              <a:spcAft>
                <a:spcPts val="0"/>
              </a:spcAft>
              <a:buNone/>
            </a:pPr>
            <a:r>
              <a:t/>
            </a:r>
            <a:endParaRPr sz="1900"/>
          </a:p>
          <a:p>
            <a:pPr indent="0" lvl="0" marL="457200" rtl="0" algn="l">
              <a:spcBef>
                <a:spcPts val="360"/>
              </a:spcBef>
              <a:spcAft>
                <a:spcPts val="0"/>
              </a:spcAft>
              <a:buNone/>
            </a:pPr>
            <a:r>
              <a:t/>
            </a:r>
            <a:endParaRPr sz="1700"/>
          </a:p>
          <a:p>
            <a:pPr indent="0" lvl="0" marL="0" rtl="0" algn="l">
              <a:spcBef>
                <a:spcPts val="360"/>
              </a:spcBef>
              <a:spcAft>
                <a:spcPts val="0"/>
              </a:spcAft>
              <a:buNone/>
            </a:pPr>
            <a:r>
              <a:t/>
            </a:r>
            <a:endParaRPr sz="1900"/>
          </a:p>
          <a:p>
            <a:pPr indent="0" lvl="0" marL="0" rtl="0" algn="l">
              <a:spcBef>
                <a:spcPts val="360"/>
              </a:spcBef>
              <a:spcAft>
                <a:spcPts val="0"/>
              </a:spcAft>
              <a:buNone/>
            </a:pPr>
            <a:r>
              <a:t/>
            </a:r>
            <a:endParaRPr/>
          </a:p>
        </p:txBody>
      </p:sp>
      <p:sp>
        <p:nvSpPr>
          <p:cNvPr id="211" name="Google Shape;211;g1a44a63229d_0_6"/>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is LSTM (Long Short Term Memory)?</a:t>
            </a:r>
            <a:endParaRPr/>
          </a:p>
        </p:txBody>
      </p:sp>
      <p:pic>
        <p:nvPicPr>
          <p:cNvPr id="212" name="Google Shape;212;g1a44a63229d_0_6"/>
          <p:cNvPicPr preferRelativeResize="0"/>
          <p:nvPr/>
        </p:nvPicPr>
        <p:blipFill>
          <a:blip r:embed="rId3">
            <a:alphaModFix/>
          </a:blip>
          <a:stretch>
            <a:fillRect/>
          </a:stretch>
        </p:blipFill>
        <p:spPr>
          <a:xfrm>
            <a:off x="4556175" y="2118800"/>
            <a:ext cx="4130627" cy="1734500"/>
          </a:xfrm>
          <a:prstGeom prst="rect">
            <a:avLst/>
          </a:prstGeom>
          <a:noFill/>
          <a:ln>
            <a:noFill/>
          </a:ln>
        </p:spPr>
      </p:pic>
      <p:pic>
        <p:nvPicPr>
          <p:cNvPr id="213" name="Google Shape;213;g1a44a63229d_0_6"/>
          <p:cNvPicPr preferRelativeResize="0"/>
          <p:nvPr/>
        </p:nvPicPr>
        <p:blipFill>
          <a:blip r:embed="rId4">
            <a:alphaModFix/>
          </a:blip>
          <a:stretch>
            <a:fillRect/>
          </a:stretch>
        </p:blipFill>
        <p:spPr>
          <a:xfrm>
            <a:off x="4811150" y="3923949"/>
            <a:ext cx="3620674" cy="654500"/>
          </a:xfrm>
          <a:prstGeom prst="rect">
            <a:avLst/>
          </a:prstGeom>
          <a:noFill/>
          <a:ln>
            <a:noFill/>
          </a:ln>
        </p:spPr>
      </p:pic>
      <p:sp>
        <p:nvSpPr>
          <p:cNvPr id="214" name="Google Shape;214;g1a44a63229d_0_6"/>
          <p:cNvSpPr txBox="1"/>
          <p:nvPr>
            <p:ph idx="1" type="body"/>
          </p:nvPr>
        </p:nvSpPr>
        <p:spPr>
          <a:xfrm>
            <a:off x="457200" y="1840900"/>
            <a:ext cx="8457300" cy="3563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900"/>
              <a:t>States</a:t>
            </a:r>
            <a:endParaRPr sz="1900"/>
          </a:p>
          <a:p>
            <a:pPr indent="-311150" lvl="0" marL="457200" rtl="0" algn="l">
              <a:spcBef>
                <a:spcPts val="360"/>
              </a:spcBef>
              <a:spcAft>
                <a:spcPts val="0"/>
              </a:spcAft>
              <a:buSzPts val="1300"/>
              <a:buChar char="●"/>
            </a:pPr>
            <a:r>
              <a:rPr lang="en-US" sz="1700"/>
              <a:t>Cell State (c</a:t>
            </a:r>
            <a:r>
              <a:rPr baseline="-25000" lang="en-US" sz="1700"/>
              <a:t>t-1</a:t>
            </a:r>
            <a:r>
              <a:rPr lang="en-US" sz="1700"/>
              <a:t>)</a:t>
            </a:r>
            <a:endParaRPr sz="1700"/>
          </a:p>
          <a:p>
            <a:pPr indent="-311150" lvl="0" marL="457200" rtl="0" algn="l">
              <a:spcBef>
                <a:spcPts val="0"/>
              </a:spcBef>
              <a:spcAft>
                <a:spcPts val="0"/>
              </a:spcAft>
              <a:buSzPts val="1300"/>
              <a:buChar char="●"/>
            </a:pPr>
            <a:r>
              <a:rPr lang="en-US" sz="1700"/>
              <a:t>Hidden State (h</a:t>
            </a:r>
            <a:r>
              <a:rPr baseline="-25000" lang="en-US" sz="1700"/>
              <a:t>t-1</a:t>
            </a:r>
            <a:r>
              <a:rPr lang="en-US" sz="1700"/>
              <a:t>)</a:t>
            </a:r>
            <a:endParaRPr sz="1700"/>
          </a:p>
          <a:p>
            <a:pPr indent="0" lvl="0" marL="0" rtl="0" algn="l">
              <a:spcBef>
                <a:spcPts val="360"/>
              </a:spcBef>
              <a:spcAft>
                <a:spcPts val="0"/>
              </a:spcAft>
              <a:buNone/>
            </a:pPr>
            <a:r>
              <a:t/>
            </a:r>
            <a:endParaRPr sz="1900"/>
          </a:p>
          <a:p>
            <a:pPr indent="0" lvl="0" marL="0" rtl="0" algn="l">
              <a:spcBef>
                <a:spcPts val="360"/>
              </a:spcBef>
              <a:spcAft>
                <a:spcPts val="0"/>
              </a:spcAft>
              <a:buNone/>
            </a:pPr>
            <a:r>
              <a:rPr lang="en-US" sz="1900"/>
              <a:t>Gates</a:t>
            </a:r>
            <a:endParaRPr sz="1900"/>
          </a:p>
          <a:p>
            <a:pPr indent="-311150" lvl="0" marL="457200" rtl="0" algn="l">
              <a:spcBef>
                <a:spcPts val="360"/>
              </a:spcBef>
              <a:spcAft>
                <a:spcPts val="0"/>
              </a:spcAft>
              <a:buClr>
                <a:schemeClr val="dk1"/>
              </a:buClr>
              <a:buSzPts val="1300"/>
              <a:buChar char="●"/>
            </a:pPr>
            <a:r>
              <a:rPr lang="en-US" sz="1700">
                <a:solidFill>
                  <a:schemeClr val="dk1"/>
                </a:solidFill>
              </a:rPr>
              <a:t>Forget Gate (Sigmoid)</a:t>
            </a:r>
            <a:endParaRPr sz="1700">
              <a:solidFill>
                <a:schemeClr val="dk1"/>
              </a:solidFill>
            </a:endParaRPr>
          </a:p>
          <a:p>
            <a:pPr indent="-311150" lvl="0" marL="457200" rtl="0" algn="l">
              <a:spcBef>
                <a:spcPts val="0"/>
              </a:spcBef>
              <a:spcAft>
                <a:spcPts val="0"/>
              </a:spcAft>
              <a:buClr>
                <a:schemeClr val="dk1"/>
              </a:buClr>
              <a:buSzPts val="1300"/>
              <a:buChar char="●"/>
            </a:pPr>
            <a:r>
              <a:rPr lang="en-US" sz="1700">
                <a:solidFill>
                  <a:schemeClr val="dk1"/>
                </a:solidFill>
              </a:rPr>
              <a:t>Update Gate (Sigmoid and Tanh)</a:t>
            </a:r>
            <a:endParaRPr sz="1700">
              <a:solidFill>
                <a:schemeClr val="dk1"/>
              </a:solidFill>
            </a:endParaRPr>
          </a:p>
          <a:p>
            <a:pPr indent="-311150" lvl="0" marL="457200" rtl="0" algn="l">
              <a:spcBef>
                <a:spcPts val="0"/>
              </a:spcBef>
              <a:spcAft>
                <a:spcPts val="0"/>
              </a:spcAft>
              <a:buClr>
                <a:schemeClr val="dk1"/>
              </a:buClr>
              <a:buSzPts val="1300"/>
              <a:buChar char="●"/>
            </a:pPr>
            <a:r>
              <a:rPr lang="en-US" sz="1700">
                <a:solidFill>
                  <a:schemeClr val="dk1"/>
                </a:solidFill>
              </a:rPr>
              <a:t>Output Gate (Sigmoid and Tanh)</a:t>
            </a:r>
            <a:endParaRPr sz="1700">
              <a:solidFill>
                <a:schemeClr val="dk1"/>
              </a:solidFill>
            </a:endParaRPr>
          </a:p>
          <a:p>
            <a:pPr indent="0" lvl="0" marL="1828800" rtl="0" algn="l">
              <a:spcBef>
                <a:spcPts val="360"/>
              </a:spcBef>
              <a:spcAft>
                <a:spcPts val="0"/>
              </a:spcAft>
              <a:buNone/>
            </a:pPr>
            <a:r>
              <a:t/>
            </a:r>
            <a:endParaRPr sz="1400"/>
          </a:p>
          <a:p>
            <a:pPr indent="0" lvl="0" marL="1828800" rtl="0" algn="l">
              <a:spcBef>
                <a:spcPts val="360"/>
              </a:spcBef>
              <a:spcAft>
                <a:spcPts val="0"/>
              </a:spcAft>
              <a:buNone/>
            </a:pPr>
            <a:r>
              <a:rPr lang="en-US" sz="1400"/>
              <a:t>Source:</a:t>
            </a:r>
            <a:r>
              <a:rPr lang="en-US" sz="2100"/>
              <a:t> </a:t>
            </a:r>
            <a:r>
              <a:rPr lang="en-US" sz="1000" u="sng">
                <a:solidFill>
                  <a:schemeClr val="hlink"/>
                </a:solidFill>
                <a:hlinkClick r:id="rId5"/>
              </a:rPr>
              <a:t>https://colah.github.io/posts/2015-08-Understanding-LSTMs/</a:t>
            </a:r>
            <a:endParaRPr sz="2100"/>
          </a:p>
          <a:p>
            <a:pPr indent="0" lvl="0" marL="0" rtl="0" algn="l">
              <a:spcBef>
                <a:spcPts val="36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a45183a40c_3_0"/>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is CNN-LSTM ?</a:t>
            </a:r>
            <a:endParaRPr/>
          </a:p>
        </p:txBody>
      </p:sp>
      <p:sp>
        <p:nvSpPr>
          <p:cNvPr id="221" name="Google Shape;221;g1a45183a40c_3_0"/>
          <p:cNvSpPr txBox="1"/>
          <p:nvPr>
            <p:ph idx="1" type="body"/>
          </p:nvPr>
        </p:nvSpPr>
        <p:spPr>
          <a:xfrm>
            <a:off x="457200" y="1393650"/>
            <a:ext cx="8229600" cy="35631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lang="en-US" sz="2100"/>
              <a:t>Special kind of LSTM, consisting of CNN layers for feature extraction on input data combined with LSTMs to support sequence prediction.</a:t>
            </a:r>
            <a:endParaRPr sz="2100"/>
          </a:p>
          <a:p>
            <a:pPr indent="0" lvl="0" marL="0" rtl="0" algn="l">
              <a:spcBef>
                <a:spcPts val="360"/>
              </a:spcBef>
              <a:spcAft>
                <a:spcPts val="0"/>
              </a:spcAft>
              <a:buNone/>
            </a:pPr>
            <a:r>
              <a:t/>
            </a:r>
            <a:endParaRPr sz="2100"/>
          </a:p>
          <a:p>
            <a:pPr indent="-361950" lvl="0" marL="457200" rtl="0" algn="l">
              <a:spcBef>
                <a:spcPts val="360"/>
              </a:spcBef>
              <a:spcAft>
                <a:spcPts val="0"/>
              </a:spcAft>
              <a:buSzPts val="2100"/>
              <a:buChar char="•"/>
            </a:pPr>
            <a:r>
              <a:rPr lang="en-US" sz="2100">
                <a:solidFill>
                  <a:schemeClr val="dk1"/>
                </a:solidFill>
              </a:rPr>
              <a:t>CNN LSTMs were developed for visual time series prediction problems and the application of generating textual descriptions form sequences of images (e.g. videos). Specifically activity, image and video recognition</a:t>
            </a:r>
            <a:endParaRPr sz="2100"/>
          </a:p>
          <a:p>
            <a:pPr indent="0" lvl="0" marL="0" rtl="0" algn="l">
              <a:spcBef>
                <a:spcPts val="36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a44a63229d_0_12"/>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Network Architecture</a:t>
            </a:r>
            <a:endParaRPr/>
          </a:p>
        </p:txBody>
      </p:sp>
      <p:pic>
        <p:nvPicPr>
          <p:cNvPr id="228" name="Google Shape;228;g1a44a63229d_0_12"/>
          <p:cNvPicPr preferRelativeResize="0"/>
          <p:nvPr/>
        </p:nvPicPr>
        <p:blipFill>
          <a:blip r:embed="rId3">
            <a:alphaModFix/>
          </a:blip>
          <a:stretch>
            <a:fillRect/>
          </a:stretch>
        </p:blipFill>
        <p:spPr>
          <a:xfrm>
            <a:off x="152400" y="2088100"/>
            <a:ext cx="8839200" cy="15738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9cac220dbc_0_10"/>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Model Performance</a:t>
            </a:r>
            <a:endParaRPr/>
          </a:p>
        </p:txBody>
      </p:sp>
      <p:pic>
        <p:nvPicPr>
          <p:cNvPr id="234" name="Google Shape;234;g19cac220dbc_0_10"/>
          <p:cNvPicPr preferRelativeResize="0"/>
          <p:nvPr/>
        </p:nvPicPr>
        <p:blipFill>
          <a:blip r:embed="rId3">
            <a:alphaModFix/>
          </a:blip>
          <a:stretch>
            <a:fillRect/>
          </a:stretch>
        </p:blipFill>
        <p:spPr>
          <a:xfrm>
            <a:off x="134650" y="1510175"/>
            <a:ext cx="4355500" cy="3125575"/>
          </a:xfrm>
          <a:prstGeom prst="rect">
            <a:avLst/>
          </a:prstGeom>
          <a:noFill/>
          <a:ln>
            <a:noFill/>
          </a:ln>
        </p:spPr>
      </p:pic>
      <p:pic>
        <p:nvPicPr>
          <p:cNvPr id="235" name="Google Shape;235;g19cac220dbc_0_10"/>
          <p:cNvPicPr preferRelativeResize="0"/>
          <p:nvPr/>
        </p:nvPicPr>
        <p:blipFill rotWithShape="1">
          <a:blip r:embed="rId4">
            <a:alphaModFix/>
          </a:blip>
          <a:srcRect b="0" l="0" r="-3788" t="-3788"/>
          <a:stretch/>
        </p:blipFill>
        <p:spPr>
          <a:xfrm>
            <a:off x="4490150" y="1374675"/>
            <a:ext cx="4544301" cy="326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1a4c1bc4dfa_0_37" title="sim2_output (online-video-cutter.com).mp4">
            <a:hlinkClick r:id="rId3"/>
          </p:cNvPr>
          <p:cNvPicPr preferRelativeResize="0"/>
          <p:nvPr/>
        </p:nvPicPr>
        <p:blipFill>
          <a:blip r:embed="rId4">
            <a:alphaModFix/>
          </a:blip>
          <a:stretch>
            <a:fillRect/>
          </a:stretch>
        </p:blipFill>
        <p:spPr>
          <a:xfrm>
            <a:off x="110225" y="1147350"/>
            <a:ext cx="8839200" cy="3959225"/>
          </a:xfrm>
          <a:prstGeom prst="rect">
            <a:avLst/>
          </a:prstGeom>
          <a:noFill/>
          <a:ln>
            <a:noFill/>
          </a:ln>
        </p:spPr>
      </p:pic>
      <p:sp>
        <p:nvSpPr>
          <p:cNvPr id="242" name="Google Shape;242;g1a4c1bc4dfa_0_37"/>
          <p:cNvSpPr txBox="1"/>
          <p:nvPr>
            <p:ph type="title"/>
          </p:nvPr>
        </p:nvSpPr>
        <p:spPr>
          <a:xfrm>
            <a:off x="280125" y="66570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a44a63229d_0_18"/>
          <p:cNvSpPr txBox="1"/>
          <p:nvPr>
            <p:ph idx="1" type="body"/>
          </p:nvPr>
        </p:nvSpPr>
        <p:spPr>
          <a:xfrm>
            <a:off x="483300" y="2407825"/>
            <a:ext cx="8177400" cy="2478000"/>
          </a:xfrm>
          <a:prstGeom prst="rect">
            <a:avLst/>
          </a:prstGeom>
          <a:ln cap="flat" cmpd="sng" w="9525">
            <a:solidFill>
              <a:schemeClr val="dk1"/>
            </a:solidFill>
            <a:prstDash val="solid"/>
            <a:round/>
            <a:headEnd len="sm" w="sm" type="none"/>
            <a:tailEnd len="sm" w="sm" type="none"/>
          </a:ln>
          <a:effectLst>
            <a:outerShdw blurRad="85725" rotWithShape="0" algn="bl">
              <a:srgbClr val="000000">
                <a:alpha val="22000"/>
              </a:srgbClr>
            </a:outerShdw>
          </a:effectLst>
        </p:spPr>
        <p:txBody>
          <a:bodyPr anchorCtr="0" anchor="t" bIns="45700" lIns="91425" spcFirstLastPara="1" rIns="91425" wrap="square" tIns="45700">
            <a:noAutofit/>
          </a:bodyPr>
          <a:lstStyle/>
          <a:p>
            <a:pPr indent="-323850" lvl="0" marL="457200" rtl="0" algn="just">
              <a:spcBef>
                <a:spcPts val="360"/>
              </a:spcBef>
              <a:spcAft>
                <a:spcPts val="0"/>
              </a:spcAft>
              <a:buClr>
                <a:schemeClr val="dk1"/>
              </a:buClr>
              <a:buSzPts val="1500"/>
              <a:buChar char="•"/>
            </a:pPr>
            <a:r>
              <a:rPr lang="en-US" sz="1500"/>
              <a:t>2 dimensional feature, 33 keypoints on both x and y axis. Making a total of 66 features.</a:t>
            </a:r>
            <a:endParaRPr sz="1500"/>
          </a:p>
          <a:p>
            <a:pPr indent="0" lvl="0" marL="0" rtl="0" algn="just">
              <a:spcBef>
                <a:spcPts val="360"/>
              </a:spcBef>
              <a:spcAft>
                <a:spcPts val="0"/>
              </a:spcAft>
              <a:buNone/>
            </a:pPr>
            <a:r>
              <a:t/>
            </a:r>
            <a:endParaRPr sz="1500"/>
          </a:p>
          <a:p>
            <a:pPr indent="-323850" lvl="0" marL="457200" rtl="0" algn="just">
              <a:spcBef>
                <a:spcPts val="360"/>
              </a:spcBef>
              <a:spcAft>
                <a:spcPts val="0"/>
              </a:spcAft>
              <a:buSzPts val="1500"/>
              <a:buChar char="•"/>
            </a:pPr>
            <a:r>
              <a:rPr lang="en-US" sz="1500"/>
              <a:t>Included the z axis as well to get the depth affect, giving 33 * 3 = 99 features.</a:t>
            </a:r>
            <a:endParaRPr sz="1500"/>
          </a:p>
          <a:p>
            <a:pPr indent="0" lvl="0" marL="457200" rtl="0" algn="just">
              <a:spcBef>
                <a:spcPts val="360"/>
              </a:spcBef>
              <a:spcAft>
                <a:spcPts val="0"/>
              </a:spcAft>
              <a:buNone/>
            </a:pPr>
            <a:r>
              <a:t/>
            </a:r>
            <a:endParaRPr sz="1500"/>
          </a:p>
          <a:p>
            <a:pPr indent="-323850" lvl="0" marL="457200" rtl="0" algn="l">
              <a:spcBef>
                <a:spcPts val="360"/>
              </a:spcBef>
              <a:spcAft>
                <a:spcPts val="0"/>
              </a:spcAft>
              <a:buSzPts val="1500"/>
              <a:buChar char="•"/>
            </a:pPr>
            <a:r>
              <a:rPr lang="en-US" sz="1500">
                <a:solidFill>
                  <a:schemeClr val="dk1"/>
                </a:solidFill>
              </a:rPr>
              <a:t>Pose </a:t>
            </a:r>
            <a:r>
              <a:rPr lang="en-US" sz="1500">
                <a:solidFill>
                  <a:schemeClr val="dk1"/>
                </a:solidFill>
              </a:rPr>
              <a:t>Normalized keypoints. 𝛍: hip center, 𝞼: farthest keypoint from hip center, Features: distances between 17 pairs of keypoints (Scale Invariant and motion sensitive features)</a:t>
            </a:r>
            <a:endParaRPr sz="1500">
              <a:solidFill>
                <a:schemeClr val="dk1"/>
              </a:solidFill>
            </a:endParaRPr>
          </a:p>
          <a:p>
            <a:pPr indent="0" lvl="0" marL="457200" rtl="0" algn="l">
              <a:spcBef>
                <a:spcPts val="360"/>
              </a:spcBef>
              <a:spcAft>
                <a:spcPts val="0"/>
              </a:spcAft>
              <a:buNone/>
            </a:pPr>
            <a:r>
              <a:t/>
            </a:r>
            <a:endParaRPr sz="1500">
              <a:solidFill>
                <a:schemeClr val="dk1"/>
              </a:solidFill>
            </a:endParaRPr>
          </a:p>
          <a:p>
            <a:pPr indent="-323850" lvl="0" marL="457200" rtl="0" algn="just">
              <a:spcBef>
                <a:spcPts val="360"/>
              </a:spcBef>
              <a:spcAft>
                <a:spcPts val="0"/>
              </a:spcAft>
              <a:buSzPts val="1500"/>
              <a:buChar char="•"/>
            </a:pPr>
            <a:r>
              <a:rPr lang="en-US" sz="1500"/>
              <a:t>Finally, added 19 distances between different keypoints to these 99 features giving a total of 118 features.</a:t>
            </a:r>
            <a:endParaRPr sz="1500"/>
          </a:p>
        </p:txBody>
      </p:sp>
      <p:sp>
        <p:nvSpPr>
          <p:cNvPr id="249" name="Google Shape;249;g1a44a63229d_0_18"/>
          <p:cNvSpPr txBox="1"/>
          <p:nvPr>
            <p:ph idx="1" type="body"/>
          </p:nvPr>
        </p:nvSpPr>
        <p:spPr>
          <a:xfrm>
            <a:off x="457200" y="1393650"/>
            <a:ext cx="5060100" cy="606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t>Performed multiple experiments with different features and network architectures:</a:t>
            </a:r>
            <a:endParaRPr sz="1700">
              <a:solidFill>
                <a:schemeClr val="dk1"/>
              </a:solidFill>
            </a:endParaRPr>
          </a:p>
        </p:txBody>
      </p:sp>
      <p:sp>
        <p:nvSpPr>
          <p:cNvPr id="250" name="Google Shape;250;g1a44a63229d_0_18"/>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Experiments</a:t>
            </a:r>
            <a:endParaRPr/>
          </a:p>
        </p:txBody>
      </p:sp>
      <p:sp>
        <p:nvSpPr>
          <p:cNvPr id="251" name="Google Shape;251;g1a44a63229d_0_18"/>
          <p:cNvSpPr txBox="1"/>
          <p:nvPr/>
        </p:nvSpPr>
        <p:spPr>
          <a:xfrm>
            <a:off x="483300" y="2061388"/>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Different Features experimented:</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a45183a40c_3_24"/>
          <p:cNvSpPr txBox="1"/>
          <p:nvPr>
            <p:ph idx="1" type="body"/>
          </p:nvPr>
        </p:nvSpPr>
        <p:spPr>
          <a:xfrm>
            <a:off x="457200" y="1733150"/>
            <a:ext cx="5060100" cy="3028200"/>
          </a:xfrm>
          <a:prstGeom prst="rect">
            <a:avLst/>
          </a:prstGeom>
          <a:ln cap="flat" cmpd="sng" w="9525">
            <a:solidFill>
              <a:schemeClr val="dk1"/>
            </a:solidFill>
            <a:prstDash val="solid"/>
            <a:round/>
            <a:headEnd len="sm" w="sm" type="none"/>
            <a:tailEnd len="sm" w="sm" type="none"/>
          </a:ln>
          <a:effectLst>
            <a:outerShdw blurRad="85725" rotWithShape="0" algn="bl">
              <a:srgbClr val="000000">
                <a:alpha val="22000"/>
              </a:srgbClr>
            </a:outerShdw>
          </a:effectLst>
        </p:spPr>
        <p:txBody>
          <a:bodyPr anchorCtr="0" anchor="t" bIns="45700" lIns="91425" spcFirstLastPara="1" rIns="91425" wrap="square" tIns="45700">
            <a:noAutofit/>
          </a:bodyPr>
          <a:lstStyle/>
          <a:p>
            <a:pPr indent="0" lvl="0" marL="0" rtl="0" algn="just">
              <a:spcBef>
                <a:spcPts val="360"/>
              </a:spcBef>
              <a:spcAft>
                <a:spcPts val="0"/>
              </a:spcAft>
              <a:buNone/>
            </a:pPr>
            <a:r>
              <a:t/>
            </a:r>
            <a:endParaRPr sz="1500">
              <a:solidFill>
                <a:schemeClr val="dk1"/>
              </a:solidFill>
            </a:endParaRPr>
          </a:p>
          <a:p>
            <a:pPr indent="-323850" lvl="0" marL="457200" rtl="0" algn="just">
              <a:spcBef>
                <a:spcPts val="360"/>
              </a:spcBef>
              <a:spcAft>
                <a:spcPts val="0"/>
              </a:spcAft>
              <a:buClr>
                <a:schemeClr val="dk1"/>
              </a:buClr>
              <a:buSzPts val="1500"/>
              <a:buChar char="•"/>
            </a:pPr>
            <a:r>
              <a:rPr lang="en-US" sz="1500">
                <a:solidFill>
                  <a:schemeClr val="dk1"/>
                </a:solidFill>
              </a:rPr>
              <a:t>LSTM: 2 layers, hidden state dimensions: 128, learning rate: 2e-4 decayed by 0.5 every 50 epochs for 120 epochs, Dropout (0.5)</a:t>
            </a:r>
            <a:endParaRPr sz="1500">
              <a:solidFill>
                <a:schemeClr val="dk1"/>
              </a:solidFill>
            </a:endParaRPr>
          </a:p>
          <a:p>
            <a:pPr indent="-323850" lvl="0" marL="457200" rtl="0" algn="just">
              <a:spcBef>
                <a:spcPts val="0"/>
              </a:spcBef>
              <a:spcAft>
                <a:spcPts val="0"/>
              </a:spcAft>
              <a:buClr>
                <a:schemeClr val="dk1"/>
              </a:buClr>
              <a:buSzPts val="1500"/>
              <a:buChar char="•"/>
            </a:pPr>
            <a:r>
              <a:rPr lang="en-US" sz="1500">
                <a:solidFill>
                  <a:schemeClr val="dk1"/>
                </a:solidFill>
              </a:rPr>
              <a:t>Linear layer with Softmax Activation as Output for 6 classes</a:t>
            </a:r>
            <a:endParaRPr sz="1500">
              <a:solidFill>
                <a:schemeClr val="dk1"/>
              </a:solidFill>
            </a:endParaRPr>
          </a:p>
          <a:p>
            <a:pPr indent="0" lvl="0" marL="0" rtl="0" algn="just">
              <a:spcBef>
                <a:spcPts val="360"/>
              </a:spcBef>
              <a:spcAft>
                <a:spcPts val="0"/>
              </a:spcAft>
              <a:buNone/>
            </a:pPr>
            <a:r>
              <a:t/>
            </a:r>
            <a:endParaRPr sz="1500">
              <a:solidFill>
                <a:schemeClr val="dk1"/>
              </a:solidFill>
            </a:endParaRPr>
          </a:p>
          <a:p>
            <a:pPr indent="0" lvl="0" marL="0" rtl="0" algn="just">
              <a:spcBef>
                <a:spcPts val="360"/>
              </a:spcBef>
              <a:spcAft>
                <a:spcPts val="0"/>
              </a:spcAft>
              <a:buNone/>
            </a:pPr>
            <a:r>
              <a:rPr lang="en-US" sz="1500">
                <a:solidFill>
                  <a:schemeClr val="dk1"/>
                </a:solidFill>
              </a:rPr>
              <a:t>Limitation:</a:t>
            </a:r>
            <a:endParaRPr sz="1500">
              <a:solidFill>
                <a:schemeClr val="dk1"/>
              </a:solidFill>
            </a:endParaRPr>
          </a:p>
          <a:p>
            <a:pPr indent="-323850" lvl="0" marL="457200" rtl="0" algn="just">
              <a:spcBef>
                <a:spcPts val="360"/>
              </a:spcBef>
              <a:spcAft>
                <a:spcPts val="0"/>
              </a:spcAft>
              <a:buClr>
                <a:schemeClr val="dk1"/>
              </a:buClr>
              <a:buSzPts val="1500"/>
              <a:buChar char="•"/>
            </a:pPr>
            <a:r>
              <a:rPr lang="en-US" sz="1500">
                <a:solidFill>
                  <a:schemeClr val="dk1"/>
                </a:solidFill>
              </a:rPr>
              <a:t>Inconsistent validation results for standing/walking, sleeping/falling.</a:t>
            </a:r>
            <a:endParaRPr sz="1500">
              <a:solidFill>
                <a:schemeClr val="dk1"/>
              </a:solidFill>
            </a:endParaRPr>
          </a:p>
          <a:p>
            <a:pPr indent="-323850" lvl="0" marL="457200" rtl="0" algn="just">
              <a:spcBef>
                <a:spcPts val="0"/>
              </a:spcBef>
              <a:spcAft>
                <a:spcPts val="0"/>
              </a:spcAft>
              <a:buClr>
                <a:schemeClr val="dk1"/>
              </a:buClr>
              <a:buSzPts val="1500"/>
              <a:buChar char="•"/>
            </a:pPr>
            <a:r>
              <a:rPr lang="en-US" sz="1500">
                <a:solidFill>
                  <a:schemeClr val="dk1"/>
                </a:solidFill>
              </a:rPr>
              <a:t>Low generalization.</a:t>
            </a:r>
            <a:endParaRPr sz="1500">
              <a:solidFill>
                <a:schemeClr val="dk1"/>
              </a:solidFill>
            </a:endParaRPr>
          </a:p>
        </p:txBody>
      </p:sp>
      <p:sp>
        <p:nvSpPr>
          <p:cNvPr id="258" name="Google Shape;258;g1a45183a40c_3_24"/>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Experiments</a:t>
            </a:r>
            <a:endParaRPr/>
          </a:p>
        </p:txBody>
      </p:sp>
      <p:pic>
        <p:nvPicPr>
          <p:cNvPr id="259" name="Google Shape;259;g1a45183a40c_3_24"/>
          <p:cNvPicPr preferRelativeResize="0"/>
          <p:nvPr/>
        </p:nvPicPr>
        <p:blipFill>
          <a:blip r:embed="rId3">
            <a:alphaModFix/>
          </a:blip>
          <a:stretch>
            <a:fillRect/>
          </a:stretch>
        </p:blipFill>
        <p:spPr>
          <a:xfrm>
            <a:off x="5706450" y="1779163"/>
            <a:ext cx="3437550" cy="2422525"/>
          </a:xfrm>
          <a:prstGeom prst="rect">
            <a:avLst/>
          </a:prstGeom>
          <a:noFill/>
          <a:ln>
            <a:noFill/>
          </a:ln>
        </p:spPr>
      </p:pic>
      <p:sp>
        <p:nvSpPr>
          <p:cNvPr id="260" name="Google Shape;260;g1a45183a40c_3_24"/>
          <p:cNvSpPr txBox="1"/>
          <p:nvPr/>
        </p:nvSpPr>
        <p:spPr>
          <a:xfrm>
            <a:off x="428850" y="1270763"/>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Different Architectures experimented:</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a44a63229d_0_41"/>
          <p:cNvSpPr txBox="1"/>
          <p:nvPr>
            <p:ph type="title"/>
          </p:nvPr>
        </p:nvSpPr>
        <p:spPr>
          <a:xfrm>
            <a:off x="457200" y="64080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Experiments</a:t>
            </a:r>
            <a:endParaRPr/>
          </a:p>
        </p:txBody>
      </p:sp>
      <p:pic>
        <p:nvPicPr>
          <p:cNvPr id="267" name="Google Shape;267;g1a44a63229d_0_41"/>
          <p:cNvPicPr preferRelativeResize="0"/>
          <p:nvPr/>
        </p:nvPicPr>
        <p:blipFill>
          <a:blip r:embed="rId3">
            <a:alphaModFix/>
          </a:blip>
          <a:stretch>
            <a:fillRect/>
          </a:stretch>
        </p:blipFill>
        <p:spPr>
          <a:xfrm>
            <a:off x="6146250" y="1199575"/>
            <a:ext cx="2540550" cy="1918425"/>
          </a:xfrm>
          <a:prstGeom prst="rect">
            <a:avLst/>
          </a:prstGeom>
          <a:noFill/>
          <a:ln>
            <a:noFill/>
          </a:ln>
        </p:spPr>
      </p:pic>
      <p:pic>
        <p:nvPicPr>
          <p:cNvPr id="268" name="Google Shape;268;g1a44a63229d_0_41"/>
          <p:cNvPicPr preferRelativeResize="0"/>
          <p:nvPr/>
        </p:nvPicPr>
        <p:blipFill>
          <a:blip r:embed="rId4">
            <a:alphaModFix/>
          </a:blip>
          <a:stretch>
            <a:fillRect/>
          </a:stretch>
        </p:blipFill>
        <p:spPr>
          <a:xfrm>
            <a:off x="6286125" y="3118000"/>
            <a:ext cx="2347276" cy="1765650"/>
          </a:xfrm>
          <a:prstGeom prst="rect">
            <a:avLst/>
          </a:prstGeom>
          <a:noFill/>
          <a:ln>
            <a:noFill/>
          </a:ln>
        </p:spPr>
      </p:pic>
      <p:sp>
        <p:nvSpPr>
          <p:cNvPr id="269" name="Google Shape;269;g1a44a63229d_0_41"/>
          <p:cNvSpPr txBox="1"/>
          <p:nvPr>
            <p:ph idx="1" type="body"/>
          </p:nvPr>
        </p:nvSpPr>
        <p:spPr>
          <a:xfrm>
            <a:off x="316225" y="1686050"/>
            <a:ext cx="5023200" cy="3200100"/>
          </a:xfrm>
          <a:prstGeom prst="rect">
            <a:avLst/>
          </a:prstGeom>
          <a:ln cap="flat" cmpd="sng" w="9525">
            <a:solidFill>
              <a:schemeClr val="dk1"/>
            </a:solidFill>
            <a:prstDash val="solid"/>
            <a:round/>
            <a:headEnd len="sm" w="sm" type="none"/>
            <a:tailEnd len="sm" w="sm" type="none"/>
          </a:ln>
          <a:effectLst>
            <a:outerShdw blurRad="85725" rotWithShape="0" algn="bl">
              <a:srgbClr val="000000">
                <a:alpha val="22000"/>
              </a:srgbClr>
            </a:outerShdw>
          </a:effectLst>
        </p:spPr>
        <p:txBody>
          <a:bodyPr anchorCtr="0" anchor="t" bIns="45700" lIns="91425" spcFirstLastPara="1" rIns="91425" wrap="square" tIns="45700">
            <a:noAutofit/>
          </a:bodyPr>
          <a:lstStyle/>
          <a:p>
            <a:pPr indent="0" lvl="0" marL="457200" rtl="0" algn="just">
              <a:spcBef>
                <a:spcPts val="360"/>
              </a:spcBef>
              <a:spcAft>
                <a:spcPts val="0"/>
              </a:spcAft>
              <a:buNone/>
            </a:pPr>
            <a:r>
              <a:t/>
            </a:r>
            <a:endParaRPr sz="1600"/>
          </a:p>
          <a:p>
            <a:pPr indent="-330200" lvl="0" marL="457200" rtl="0" algn="just">
              <a:spcBef>
                <a:spcPts val="360"/>
              </a:spcBef>
              <a:spcAft>
                <a:spcPts val="0"/>
              </a:spcAft>
              <a:buSzPts val="1600"/>
              <a:buChar char="•"/>
            </a:pPr>
            <a:r>
              <a:rPr lang="en-US" sz="1600"/>
              <a:t>LSTM: 3 </a:t>
            </a:r>
            <a:r>
              <a:rPr lang="en-US" sz="1600"/>
              <a:t>hidden layers with 500, 100 and 50 ‘units’, </a:t>
            </a:r>
            <a:r>
              <a:rPr lang="en-US" sz="1600">
                <a:solidFill>
                  <a:schemeClr val="dk1"/>
                </a:solidFill>
              </a:rPr>
              <a:t>Dropout (0.5), dense layer with 64 hidden state dimensions</a:t>
            </a:r>
            <a:r>
              <a:rPr lang="en-US" sz="1600"/>
              <a:t> </a:t>
            </a:r>
            <a:endParaRPr sz="1600"/>
          </a:p>
          <a:p>
            <a:pPr indent="-330200" lvl="0" marL="457200" rtl="0" algn="just">
              <a:spcBef>
                <a:spcPts val="0"/>
              </a:spcBef>
              <a:spcAft>
                <a:spcPts val="0"/>
              </a:spcAft>
              <a:buSzPts val="1600"/>
              <a:buChar char="•"/>
            </a:pPr>
            <a:r>
              <a:rPr lang="en-US" sz="1600"/>
              <a:t>Linear Layer with Softmax Activation as Output for 6 classes</a:t>
            </a:r>
            <a:endParaRPr sz="1600"/>
          </a:p>
          <a:p>
            <a:pPr indent="0" lvl="0" marL="0" rtl="0" algn="just">
              <a:spcBef>
                <a:spcPts val="360"/>
              </a:spcBef>
              <a:spcAft>
                <a:spcPts val="0"/>
              </a:spcAft>
              <a:buNone/>
            </a:pPr>
            <a:r>
              <a:t/>
            </a:r>
            <a:endParaRPr sz="1600"/>
          </a:p>
          <a:p>
            <a:pPr indent="0" lvl="0" marL="0" rtl="0" algn="just">
              <a:spcBef>
                <a:spcPts val="360"/>
              </a:spcBef>
              <a:spcAft>
                <a:spcPts val="0"/>
              </a:spcAft>
              <a:buNone/>
            </a:pPr>
            <a:r>
              <a:rPr lang="en-US" sz="1600"/>
              <a:t>Limitation:</a:t>
            </a:r>
            <a:endParaRPr sz="1600"/>
          </a:p>
          <a:p>
            <a:pPr indent="-330200" lvl="0" marL="457200" rtl="0" algn="just">
              <a:spcBef>
                <a:spcPts val="360"/>
              </a:spcBef>
              <a:spcAft>
                <a:spcPts val="0"/>
              </a:spcAft>
              <a:buSzPts val="1600"/>
              <a:buChar char="•"/>
            </a:pPr>
            <a:r>
              <a:rPr lang="en-US" sz="1600"/>
              <a:t>More transition inconsistency.</a:t>
            </a:r>
            <a:endParaRPr sz="1600"/>
          </a:p>
          <a:p>
            <a:pPr indent="-330200" lvl="0" marL="457200" rtl="0" algn="just">
              <a:spcBef>
                <a:spcPts val="0"/>
              </a:spcBef>
              <a:spcAft>
                <a:spcPts val="0"/>
              </a:spcAft>
              <a:buSzPts val="1600"/>
              <a:buChar char="•"/>
            </a:pPr>
            <a:r>
              <a:rPr lang="en-US" sz="1600"/>
              <a:t>More mis-classification.</a:t>
            </a:r>
            <a:endParaRPr sz="1600"/>
          </a:p>
          <a:p>
            <a:pPr indent="0" lvl="0" marL="0" rtl="0" algn="just">
              <a:spcBef>
                <a:spcPts val="360"/>
              </a:spcBef>
              <a:spcAft>
                <a:spcPts val="0"/>
              </a:spcAft>
              <a:buNone/>
            </a:pPr>
            <a:r>
              <a:t/>
            </a:r>
            <a:endParaRPr sz="1600"/>
          </a:p>
        </p:txBody>
      </p:sp>
      <p:sp>
        <p:nvSpPr>
          <p:cNvPr id="270" name="Google Shape;270;g1a44a63229d_0_41"/>
          <p:cNvSpPr txBox="1"/>
          <p:nvPr/>
        </p:nvSpPr>
        <p:spPr>
          <a:xfrm>
            <a:off x="457200" y="1199563"/>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Different Architectures experimented:</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7ffe94f893_0_0"/>
          <p:cNvSpPr txBox="1"/>
          <p:nvPr>
            <p:ph idx="4294967295"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Technical Approach (cont.)</a:t>
            </a:r>
            <a:endParaRPr/>
          </a:p>
        </p:txBody>
      </p:sp>
      <p:pic>
        <p:nvPicPr>
          <p:cNvPr id="277" name="Google Shape;277;g17ffe94f893_0_0"/>
          <p:cNvPicPr preferRelativeResize="0"/>
          <p:nvPr/>
        </p:nvPicPr>
        <p:blipFill>
          <a:blip r:embed="rId3">
            <a:alphaModFix/>
          </a:blip>
          <a:stretch>
            <a:fillRect/>
          </a:stretch>
        </p:blipFill>
        <p:spPr>
          <a:xfrm>
            <a:off x="369225" y="1441625"/>
            <a:ext cx="8317583" cy="352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19cac220dbc_0_15"/>
          <p:cNvPicPr preferRelativeResize="0"/>
          <p:nvPr/>
        </p:nvPicPr>
        <p:blipFill>
          <a:blip r:embed="rId3">
            <a:alphaModFix/>
          </a:blip>
          <a:stretch>
            <a:fillRect/>
          </a:stretch>
        </p:blipFill>
        <p:spPr>
          <a:xfrm>
            <a:off x="0" y="556275"/>
            <a:ext cx="9144000" cy="48158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9cac220dbc_0_0"/>
          <p:cNvSpPr txBox="1"/>
          <p:nvPr>
            <p:ph type="title"/>
          </p:nvPr>
        </p:nvSpPr>
        <p:spPr>
          <a:xfrm>
            <a:off x="457200" y="674325"/>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Literature</a:t>
            </a:r>
            <a:r>
              <a:rPr lang="en-US"/>
              <a:t> Survey</a:t>
            </a:r>
            <a:endParaRPr/>
          </a:p>
        </p:txBody>
      </p:sp>
      <p:sp>
        <p:nvSpPr>
          <p:cNvPr id="78" name="Google Shape;78;g19cac220dbc_0_0"/>
          <p:cNvSpPr txBox="1"/>
          <p:nvPr/>
        </p:nvSpPr>
        <p:spPr>
          <a:xfrm>
            <a:off x="563850" y="1191675"/>
            <a:ext cx="8016300" cy="36819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SMART Frame Selection for Action Recognition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Selective Feature Compression for Efficient Activity Recognition Inference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OpenPose: Realtime Multi-Person 2D Pose Estimation using Part Affinity Fields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BlazePose: On-device Real-time Body Pose tracking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CNN-LSTM</a:t>
            </a:r>
            <a:endParaRPr sz="18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	</a:t>
            </a:r>
            <a:endParaRPr sz="1200">
              <a:solidFill>
                <a:schemeClr val="dk1"/>
              </a:solidFill>
            </a:endParaRPr>
          </a:p>
        </p:txBody>
      </p:sp>
      <p:pic>
        <p:nvPicPr>
          <p:cNvPr id="79" name="Google Shape;79;g19cac220dbc_0_0"/>
          <p:cNvPicPr preferRelativeResize="0"/>
          <p:nvPr/>
        </p:nvPicPr>
        <p:blipFill>
          <a:blip r:embed="rId3">
            <a:alphaModFix/>
          </a:blip>
          <a:stretch>
            <a:fillRect/>
          </a:stretch>
        </p:blipFill>
        <p:spPr>
          <a:xfrm>
            <a:off x="6771850" y="3527000"/>
            <a:ext cx="1808300" cy="1214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a4c1bc4dfa_0_11"/>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a:t>
            </a:r>
            <a:endParaRPr/>
          </a:p>
        </p:txBody>
      </p:sp>
      <p:pic>
        <p:nvPicPr>
          <p:cNvPr id="289" name="Google Shape;289;g1a4c1bc4dfa_0_11"/>
          <p:cNvPicPr preferRelativeResize="0"/>
          <p:nvPr/>
        </p:nvPicPr>
        <p:blipFill rotWithShape="1">
          <a:blip r:embed="rId3">
            <a:alphaModFix/>
          </a:blip>
          <a:srcRect b="35233" l="0" r="0" t="0"/>
          <a:stretch/>
        </p:blipFill>
        <p:spPr>
          <a:xfrm>
            <a:off x="2351975" y="1313850"/>
            <a:ext cx="4966150" cy="1953100"/>
          </a:xfrm>
          <a:prstGeom prst="rect">
            <a:avLst/>
          </a:prstGeom>
          <a:noFill/>
          <a:ln>
            <a:noFill/>
          </a:ln>
        </p:spPr>
      </p:pic>
      <p:pic>
        <p:nvPicPr>
          <p:cNvPr id="290" name="Google Shape;290;g1a4c1bc4dfa_0_11"/>
          <p:cNvPicPr preferRelativeResize="0"/>
          <p:nvPr/>
        </p:nvPicPr>
        <p:blipFill rotWithShape="1">
          <a:blip r:embed="rId4">
            <a:alphaModFix/>
          </a:blip>
          <a:srcRect b="0" l="0" r="0" t="0"/>
          <a:stretch/>
        </p:blipFill>
        <p:spPr>
          <a:xfrm>
            <a:off x="2298000" y="3316900"/>
            <a:ext cx="5058875" cy="1795200"/>
          </a:xfrm>
          <a:prstGeom prst="rect">
            <a:avLst/>
          </a:prstGeom>
          <a:noFill/>
          <a:ln>
            <a:noFill/>
          </a:ln>
        </p:spPr>
      </p:pic>
      <p:sp>
        <p:nvSpPr>
          <p:cNvPr id="291" name="Google Shape;291;g1a4c1bc4dfa_0_11"/>
          <p:cNvSpPr txBox="1"/>
          <p:nvPr/>
        </p:nvSpPr>
        <p:spPr>
          <a:xfrm>
            <a:off x="447250" y="2151475"/>
            <a:ext cx="155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Model Generated Report</a:t>
            </a:r>
            <a:endParaRPr/>
          </a:p>
        </p:txBody>
      </p:sp>
      <p:sp>
        <p:nvSpPr>
          <p:cNvPr id="292" name="Google Shape;292;g1a4c1bc4dfa_0_11"/>
          <p:cNvSpPr txBox="1"/>
          <p:nvPr/>
        </p:nvSpPr>
        <p:spPr>
          <a:xfrm>
            <a:off x="457200" y="3823025"/>
            <a:ext cx="155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Ground Truth </a:t>
            </a:r>
            <a:r>
              <a:rPr lang="en-US"/>
              <a:t>Report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9cac220dbc_0_25"/>
          <p:cNvSpPr txBox="1"/>
          <p:nvPr/>
        </p:nvSpPr>
        <p:spPr>
          <a:xfrm>
            <a:off x="457200" y="1225826"/>
            <a:ext cx="8229600" cy="11817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SzPts val="1600"/>
              <a:buChar char="●"/>
            </a:pPr>
            <a:r>
              <a:rPr lang="en-US" sz="1600"/>
              <a:t>We were </a:t>
            </a:r>
            <a:r>
              <a:rPr lang="en-US" sz="1600"/>
              <a:t>successfully</a:t>
            </a:r>
            <a:r>
              <a:rPr lang="en-US" sz="1600"/>
              <a:t> able to predict abnormal activities i.e, pain,cough and falling but faced </a:t>
            </a:r>
            <a:r>
              <a:rPr lang="en-US" sz="1600"/>
              <a:t>inconsistencies</a:t>
            </a:r>
            <a:r>
              <a:rPr lang="en-US" sz="1600"/>
              <a:t> in walking and standing. </a:t>
            </a:r>
            <a:endParaRPr sz="1600"/>
          </a:p>
          <a:p>
            <a:pPr indent="0" lvl="0" marL="457200" marR="0" rtl="0" algn="l">
              <a:spcBef>
                <a:spcPts val="0"/>
              </a:spcBef>
              <a:spcAft>
                <a:spcPts val="0"/>
              </a:spcAft>
              <a:buNone/>
            </a:pPr>
            <a:r>
              <a:t/>
            </a:r>
            <a:endParaRPr sz="1600"/>
          </a:p>
          <a:p>
            <a:pPr indent="-330200" lvl="0" marL="457200" marR="0" rtl="0" algn="l">
              <a:spcBef>
                <a:spcPts val="0"/>
              </a:spcBef>
              <a:spcAft>
                <a:spcPts val="0"/>
              </a:spcAft>
              <a:buSzPts val="1600"/>
              <a:buChar char="●"/>
            </a:pPr>
            <a:r>
              <a:rPr lang="en-US" sz="1600"/>
              <a:t>Some misclassifications </a:t>
            </a:r>
            <a:r>
              <a:rPr lang="en-US" sz="1600"/>
              <a:t>occur</a:t>
            </a:r>
            <a:r>
              <a:rPr lang="en-US" sz="1600"/>
              <a:t> during activity </a:t>
            </a:r>
            <a:r>
              <a:rPr lang="en-US" sz="1600"/>
              <a:t>transition.</a:t>
            </a:r>
            <a:endParaRPr sz="1600"/>
          </a:p>
        </p:txBody>
      </p:sp>
      <p:sp>
        <p:nvSpPr>
          <p:cNvPr id="298" name="Google Shape;298;g19cac220dbc_0_25"/>
          <p:cNvSpPr txBox="1"/>
          <p:nvPr>
            <p:ph type="title"/>
          </p:nvPr>
        </p:nvSpPr>
        <p:spPr>
          <a:xfrm>
            <a:off x="457200" y="619825"/>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 </a:t>
            </a:r>
            <a:endParaRPr/>
          </a:p>
        </p:txBody>
      </p:sp>
      <p:sp>
        <p:nvSpPr>
          <p:cNvPr id="299" name="Google Shape;299;g19cac220dbc_0_25"/>
          <p:cNvSpPr txBox="1"/>
          <p:nvPr>
            <p:ph type="title"/>
          </p:nvPr>
        </p:nvSpPr>
        <p:spPr>
          <a:xfrm>
            <a:off x="499500" y="24249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Future Work</a:t>
            </a:r>
            <a:r>
              <a:rPr lang="en-US"/>
              <a:t> </a:t>
            </a:r>
            <a:endParaRPr/>
          </a:p>
        </p:txBody>
      </p:sp>
      <p:sp>
        <p:nvSpPr>
          <p:cNvPr id="300" name="Google Shape;300;g19cac220dbc_0_25"/>
          <p:cNvSpPr txBox="1"/>
          <p:nvPr/>
        </p:nvSpPr>
        <p:spPr>
          <a:xfrm>
            <a:off x="538550" y="3048307"/>
            <a:ext cx="8314200" cy="32757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SzPts val="1600"/>
              <a:buChar char="●"/>
            </a:pPr>
            <a:r>
              <a:rPr lang="en-US" sz="1600"/>
              <a:t>We can add more normal and abnormal activities so as to imitate more human actions.</a:t>
            </a:r>
            <a:endParaRPr sz="1600"/>
          </a:p>
          <a:p>
            <a:pPr indent="0" lvl="0" marL="457200" marR="0" rtl="0" algn="l">
              <a:spcBef>
                <a:spcPts val="0"/>
              </a:spcBef>
              <a:spcAft>
                <a:spcPts val="0"/>
              </a:spcAft>
              <a:buNone/>
            </a:pPr>
            <a:r>
              <a:rPr lang="en-US" sz="1600"/>
              <a:t> </a:t>
            </a:r>
            <a:endParaRPr sz="1600"/>
          </a:p>
          <a:p>
            <a:pPr indent="-330200" lvl="0" marL="457200" marR="0" rtl="0" algn="l">
              <a:spcBef>
                <a:spcPts val="0"/>
              </a:spcBef>
              <a:spcAft>
                <a:spcPts val="0"/>
              </a:spcAft>
              <a:buSzPts val="1600"/>
              <a:buChar char="●"/>
            </a:pPr>
            <a:r>
              <a:rPr lang="en-US" sz="1600"/>
              <a:t>Introducing a person detection model (yolov5 or mask-rcnn) and pass only the bbox of the person to keypoint detection model.</a:t>
            </a:r>
            <a:endParaRPr sz="1600"/>
          </a:p>
          <a:p>
            <a:pPr indent="0" lvl="0" marL="457200" marR="0" rtl="0" algn="l">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US" sz="1500">
                <a:solidFill>
                  <a:schemeClr val="dk1"/>
                </a:solidFill>
                <a:highlight>
                  <a:srgbClr val="FFFFFF"/>
                </a:highlight>
              </a:rPr>
              <a:t>Therefore the problem boils down to static-type and</a:t>
            </a:r>
            <a:r>
              <a:rPr lang="en-US" sz="1100">
                <a:solidFill>
                  <a:schemeClr val="dk1"/>
                </a:solidFill>
              </a:rPr>
              <a:t> </a:t>
            </a:r>
            <a:r>
              <a:rPr lang="en-US" sz="1500">
                <a:solidFill>
                  <a:schemeClr val="dk1"/>
                </a:solidFill>
                <a:highlight>
                  <a:srgbClr val="FFFFFF"/>
                </a:highlight>
              </a:rPr>
              <a:t>movement-based activities</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9cac220dbc_0_30"/>
          <p:cNvSpPr txBox="1"/>
          <p:nvPr/>
        </p:nvSpPr>
        <p:spPr>
          <a:xfrm>
            <a:off x="569525" y="1441600"/>
            <a:ext cx="7679700" cy="3639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440"/>
              </a:spcBef>
              <a:spcAft>
                <a:spcPts val="0"/>
              </a:spcAft>
              <a:buClr>
                <a:schemeClr val="dk2"/>
              </a:buClr>
              <a:buSzPts val="1800"/>
              <a:buChar char="●"/>
            </a:pPr>
            <a:r>
              <a:rPr lang="en-US" sz="1800">
                <a:solidFill>
                  <a:schemeClr val="dk2"/>
                </a:solidFill>
              </a:rPr>
              <a:t>Synthetic Data Creation in Unity 3D</a:t>
            </a:r>
            <a:endParaRPr sz="1800">
              <a:solidFill>
                <a:schemeClr val="dk2"/>
              </a:solidFill>
            </a:endParaRPr>
          </a:p>
          <a:p>
            <a:pPr indent="-342900" lvl="0" marL="457200" rtl="0" algn="l">
              <a:spcBef>
                <a:spcPts val="0"/>
              </a:spcBef>
              <a:spcAft>
                <a:spcPts val="0"/>
              </a:spcAft>
              <a:buClr>
                <a:schemeClr val="dk2"/>
              </a:buClr>
              <a:buSzPts val="1800"/>
              <a:buChar char="●"/>
            </a:pPr>
            <a:r>
              <a:rPr lang="en-US" sz="1800">
                <a:solidFill>
                  <a:schemeClr val="dk1"/>
                </a:solidFill>
              </a:rPr>
              <a:t>Data Engineering and </a:t>
            </a:r>
            <a:r>
              <a:rPr lang="en-US" sz="1800">
                <a:solidFill>
                  <a:schemeClr val="dk1"/>
                </a:solidFill>
              </a:rPr>
              <a:t>Feature Extraction</a:t>
            </a:r>
            <a:endParaRPr sz="1800">
              <a:solidFill>
                <a:schemeClr val="dk2"/>
              </a:solidFill>
            </a:endParaRPr>
          </a:p>
          <a:p>
            <a:pPr indent="-342900" lvl="0" marL="457200" marR="0" rtl="0" algn="l">
              <a:spcBef>
                <a:spcPts val="0"/>
              </a:spcBef>
              <a:spcAft>
                <a:spcPts val="0"/>
              </a:spcAft>
              <a:buClr>
                <a:schemeClr val="dk2"/>
              </a:buClr>
              <a:buSzPts val="1800"/>
              <a:buChar char="●"/>
            </a:pPr>
            <a:r>
              <a:rPr lang="en-US" sz="1800">
                <a:solidFill>
                  <a:schemeClr val="dk2"/>
                </a:solidFill>
              </a:rPr>
              <a:t>Experimentation with LSTMs:</a:t>
            </a:r>
            <a:endParaRPr sz="1800">
              <a:solidFill>
                <a:schemeClr val="dk2"/>
              </a:solidFill>
            </a:endParaRPr>
          </a:p>
          <a:p>
            <a:pPr indent="-342900" lvl="1" marL="914400" marR="0" rtl="0" algn="l">
              <a:spcBef>
                <a:spcPts val="0"/>
              </a:spcBef>
              <a:spcAft>
                <a:spcPts val="0"/>
              </a:spcAft>
              <a:buClr>
                <a:schemeClr val="dk2"/>
              </a:buClr>
              <a:buSzPts val="1800"/>
              <a:buChar char="○"/>
            </a:pPr>
            <a:r>
              <a:rPr lang="en-US" sz="1800">
                <a:solidFill>
                  <a:schemeClr val="dk2"/>
                </a:solidFill>
              </a:rPr>
              <a:t>Bi-directional LSTMs</a:t>
            </a:r>
            <a:endParaRPr sz="1800">
              <a:solidFill>
                <a:schemeClr val="dk2"/>
              </a:solidFill>
            </a:endParaRPr>
          </a:p>
          <a:p>
            <a:pPr indent="-342900" lvl="1" marL="914400" marR="0" rtl="0" algn="l">
              <a:spcBef>
                <a:spcPts val="0"/>
              </a:spcBef>
              <a:spcAft>
                <a:spcPts val="0"/>
              </a:spcAft>
              <a:buClr>
                <a:schemeClr val="dk2"/>
              </a:buClr>
              <a:buSzPts val="1800"/>
              <a:buChar char="○"/>
            </a:pPr>
            <a:r>
              <a:rPr lang="en-US" sz="1800">
                <a:solidFill>
                  <a:schemeClr val="dk2"/>
                </a:solidFill>
              </a:rPr>
              <a:t>GRUs including Bi-directional GRUs</a:t>
            </a:r>
            <a:endParaRPr sz="1800">
              <a:solidFill>
                <a:schemeClr val="dk2"/>
              </a:solidFill>
            </a:endParaRPr>
          </a:p>
          <a:p>
            <a:pPr indent="-342900" lvl="1" marL="914400" marR="0" rtl="0" algn="l">
              <a:spcBef>
                <a:spcPts val="0"/>
              </a:spcBef>
              <a:spcAft>
                <a:spcPts val="0"/>
              </a:spcAft>
              <a:buClr>
                <a:schemeClr val="dk2"/>
              </a:buClr>
              <a:buSzPts val="1800"/>
              <a:buChar char="○"/>
            </a:pPr>
            <a:r>
              <a:rPr lang="en-US" sz="1800">
                <a:solidFill>
                  <a:schemeClr val="dk2"/>
                </a:solidFill>
              </a:rPr>
              <a:t>CNN-LSTM</a:t>
            </a:r>
            <a:endParaRPr sz="1800">
              <a:solidFill>
                <a:schemeClr val="dk2"/>
              </a:solidFill>
            </a:endParaRPr>
          </a:p>
          <a:p>
            <a:pPr indent="0" lvl="0" marL="0" rtl="0" algn="l">
              <a:spcBef>
                <a:spcPts val="440"/>
              </a:spcBef>
              <a:spcAft>
                <a:spcPts val="0"/>
              </a:spcAft>
              <a:buNone/>
            </a:pPr>
            <a:r>
              <a:t/>
            </a:r>
            <a:endParaRPr sz="1800">
              <a:solidFill>
                <a:schemeClr val="dk2"/>
              </a:solidFill>
            </a:endParaRPr>
          </a:p>
          <a:p>
            <a:pPr indent="0" lvl="0" marL="0" rtl="0" algn="l">
              <a:spcBef>
                <a:spcPts val="0"/>
              </a:spcBef>
              <a:spcAft>
                <a:spcPts val="0"/>
              </a:spcAft>
              <a:buNone/>
            </a:pPr>
            <a:r>
              <a:rPr lang="en-US" sz="3000">
                <a:solidFill>
                  <a:schemeClr val="dk1"/>
                </a:solidFill>
              </a:rPr>
              <a:t>Takeaways</a:t>
            </a:r>
            <a:endParaRPr sz="1800">
              <a:solidFill>
                <a:schemeClr val="dk2"/>
              </a:solidFill>
            </a:endParaRPr>
          </a:p>
          <a:p>
            <a:pPr indent="-342900" lvl="0" marL="457200" rtl="0" algn="l">
              <a:spcBef>
                <a:spcPts val="440"/>
              </a:spcBef>
              <a:spcAft>
                <a:spcPts val="0"/>
              </a:spcAft>
              <a:buClr>
                <a:schemeClr val="dk2"/>
              </a:buClr>
              <a:buSzPts val="1800"/>
              <a:buChar char="●"/>
            </a:pPr>
            <a:r>
              <a:rPr lang="en-US" sz="1800">
                <a:solidFill>
                  <a:schemeClr val="dk2"/>
                </a:solidFill>
              </a:rPr>
              <a:t>Quality over Quantity</a:t>
            </a:r>
            <a:endParaRPr sz="1800">
              <a:solidFill>
                <a:schemeClr val="dk2"/>
              </a:solidFill>
            </a:endParaRPr>
          </a:p>
        </p:txBody>
      </p:sp>
      <p:sp>
        <p:nvSpPr>
          <p:cNvPr id="306" name="Google Shape;306;g19cac220dbc_0_30"/>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Learnings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a7d77b5494_0_76"/>
          <p:cNvPicPr preferRelativeResize="0"/>
          <p:nvPr/>
        </p:nvPicPr>
        <p:blipFill>
          <a:blip r:embed="rId3">
            <a:alphaModFix/>
          </a:blip>
          <a:stretch>
            <a:fillRect/>
          </a:stretch>
        </p:blipFill>
        <p:spPr>
          <a:xfrm>
            <a:off x="0" y="598425"/>
            <a:ext cx="8976201" cy="454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8003c9c96e_1_0"/>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368300" lvl="0" marL="457200" rtl="0" algn="l">
              <a:spcBef>
                <a:spcPts val="0"/>
              </a:spcBef>
              <a:spcAft>
                <a:spcPts val="0"/>
              </a:spcAft>
              <a:buSzPts val="2200"/>
              <a:buAutoNum type="romanUcPeriod"/>
            </a:pPr>
            <a:r>
              <a:rPr b="1" lang="en-US" sz="2200"/>
              <a:t>SMART Frame Selection for Action Recognition </a:t>
            </a:r>
            <a:endParaRPr b="1" sz="2200"/>
          </a:p>
        </p:txBody>
      </p:sp>
      <p:sp>
        <p:nvSpPr>
          <p:cNvPr id="86" name="Google Shape;86;g18003c9c96e_1_0"/>
          <p:cNvSpPr txBox="1"/>
          <p:nvPr>
            <p:ph idx="1" type="body"/>
          </p:nvPr>
        </p:nvSpPr>
        <p:spPr>
          <a:xfrm>
            <a:off x="457200" y="1482825"/>
            <a:ext cx="8229600" cy="3184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Action recognition is computationally expensive.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Previous work issues: considering all frames in a video at </a:t>
            </a:r>
            <a:r>
              <a:rPr b="1" lang="en-US" sz="1800">
                <a:solidFill>
                  <a:schemeClr val="dk1"/>
                </a:solidFill>
              </a:rPr>
              <a:t>once</a:t>
            </a:r>
            <a:r>
              <a:rPr lang="en-US" sz="1800">
                <a:solidFill>
                  <a:schemeClr val="dk1"/>
                </a:solidFill>
              </a:rPr>
              <a:t>, instead of individually, therefore making decisions </a:t>
            </a:r>
            <a:r>
              <a:rPr b="1" lang="en-US" sz="1800">
                <a:solidFill>
                  <a:schemeClr val="dk1"/>
                </a:solidFill>
              </a:rPr>
              <a:t>globally.</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 main goal of this paper is to address the problem of frame selection to improve the accuracy of action recognition.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Good frame selection can not only reduce the computational cost, but also increase the accuracy by getting rid of frames that are hard to classify.</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Proposed method: </a:t>
            </a:r>
            <a:r>
              <a:rPr b="1" lang="en-US" sz="1800">
                <a:solidFill>
                  <a:schemeClr val="dk1"/>
                </a:solidFill>
              </a:rPr>
              <a:t>SMART</a:t>
            </a:r>
            <a:r>
              <a:rPr lang="en-US" sz="1800">
                <a:solidFill>
                  <a:schemeClr val="dk1"/>
                </a:solidFill>
              </a:rPr>
              <a:t> (</a:t>
            </a:r>
            <a:r>
              <a:rPr b="1" lang="en-US" sz="1800">
                <a:solidFill>
                  <a:schemeClr val="dk1"/>
                </a:solidFill>
              </a:rPr>
              <a:t>S</a:t>
            </a:r>
            <a:r>
              <a:rPr lang="en-US" sz="1800">
                <a:solidFill>
                  <a:schemeClr val="dk1"/>
                </a:solidFill>
              </a:rPr>
              <a:t>ampling through </a:t>
            </a:r>
            <a:r>
              <a:rPr b="1" lang="en-US" sz="1800">
                <a:solidFill>
                  <a:schemeClr val="dk1"/>
                </a:solidFill>
              </a:rPr>
              <a:t>M</a:t>
            </a:r>
            <a:r>
              <a:rPr lang="en-US" sz="1800">
                <a:solidFill>
                  <a:schemeClr val="dk1"/>
                </a:solidFill>
              </a:rPr>
              <a:t>ulti-frame </a:t>
            </a:r>
            <a:r>
              <a:rPr b="1" lang="en-US" sz="1800">
                <a:solidFill>
                  <a:schemeClr val="dk1"/>
                </a:solidFill>
              </a:rPr>
              <a:t>A</a:t>
            </a:r>
            <a:r>
              <a:rPr lang="en-US" sz="1800">
                <a:solidFill>
                  <a:schemeClr val="dk1"/>
                </a:solidFill>
              </a:rPr>
              <a:t>ttention and </a:t>
            </a:r>
            <a:r>
              <a:rPr b="1" lang="en-US" sz="1800">
                <a:solidFill>
                  <a:schemeClr val="dk1"/>
                </a:solidFill>
              </a:rPr>
              <a:t>R</a:t>
            </a:r>
            <a:r>
              <a:rPr lang="en-US" sz="1800">
                <a:solidFill>
                  <a:schemeClr val="dk1"/>
                </a:solidFill>
              </a:rPr>
              <a:t>elations in </a:t>
            </a:r>
            <a:r>
              <a:rPr b="1" lang="en-US" sz="1800">
                <a:solidFill>
                  <a:schemeClr val="dk1"/>
                </a:solidFill>
              </a:rPr>
              <a:t>T</a:t>
            </a:r>
            <a:r>
              <a:rPr lang="en-US" sz="1800">
                <a:solidFill>
                  <a:schemeClr val="dk1"/>
                </a:solidFill>
              </a:rPr>
              <a:t>ime)</a:t>
            </a:r>
            <a:endParaRPr sz="1400">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8003c9c96e_0_23"/>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Overview of SMART frame selection</a:t>
            </a:r>
            <a:endParaRPr/>
          </a:p>
        </p:txBody>
      </p:sp>
      <p:pic>
        <p:nvPicPr>
          <p:cNvPr id="93" name="Google Shape;93;g18003c9c96e_0_23"/>
          <p:cNvPicPr preferRelativeResize="0"/>
          <p:nvPr/>
        </p:nvPicPr>
        <p:blipFill>
          <a:blip r:embed="rId3">
            <a:alphaModFix/>
          </a:blip>
          <a:stretch>
            <a:fillRect/>
          </a:stretch>
        </p:blipFill>
        <p:spPr>
          <a:xfrm>
            <a:off x="2052638" y="1313847"/>
            <a:ext cx="5185660" cy="360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8003c9c96e_0_30"/>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SMART method </a:t>
            </a:r>
            <a:r>
              <a:rPr lang="en-US"/>
              <a:t>achieved</a:t>
            </a:r>
            <a:r>
              <a:rPr lang="en-US"/>
              <a:t>?</a:t>
            </a:r>
            <a:endParaRPr/>
          </a:p>
        </p:txBody>
      </p:sp>
      <p:sp>
        <p:nvSpPr>
          <p:cNvPr id="100" name="Google Shape;100;g18003c9c96e_0_30"/>
          <p:cNvSpPr txBox="1"/>
          <p:nvPr>
            <p:ph idx="1" type="body"/>
          </p:nvPr>
        </p:nvSpPr>
        <p:spPr>
          <a:xfrm>
            <a:off x="457200" y="1313850"/>
            <a:ext cx="8229600" cy="318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1800"/>
          </a:p>
          <a:p>
            <a:pPr indent="-317500" lvl="0" marL="457200" rtl="0" algn="l">
              <a:spcBef>
                <a:spcPts val="360"/>
              </a:spcBef>
              <a:spcAft>
                <a:spcPts val="0"/>
              </a:spcAft>
              <a:buSzPts val="1400"/>
              <a:buChar char="•"/>
            </a:pPr>
            <a:r>
              <a:rPr lang="en-US" sz="1800"/>
              <a:t>Reduces computational costs in </a:t>
            </a:r>
            <a:r>
              <a:rPr lang="en-US" sz="1800"/>
              <a:t>comparison</a:t>
            </a:r>
            <a:r>
              <a:rPr lang="en-US" sz="1800"/>
              <a:t> to full video by upto 4 times.</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Outperforms recent frame selection approaches on untrimmed videos in accuracy.</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solidFill>
                  <a:schemeClr val="dk1"/>
                </a:solidFill>
              </a:rPr>
              <a:t>O</a:t>
            </a:r>
            <a:r>
              <a:rPr lang="en-US" sz="1800">
                <a:solidFill>
                  <a:schemeClr val="dk1"/>
                </a:solidFill>
              </a:rPr>
              <a:t>utperforms the recent state-of-the-art on multiple datasets.</a:t>
            </a:r>
            <a:endParaRPr sz="1800"/>
          </a:p>
          <a:p>
            <a:pPr indent="0" lvl="0" marL="0" rtl="0" algn="l">
              <a:spcBef>
                <a:spcPts val="36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8003c9c96e_0_12"/>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200"/>
              <a:t>II. Selective Feature Compression for Efficient Activity Recognition Inference</a:t>
            </a:r>
            <a:endParaRPr b="1" sz="2200"/>
          </a:p>
        </p:txBody>
      </p:sp>
      <p:sp>
        <p:nvSpPr>
          <p:cNvPr id="107" name="Google Shape;107;g18003c9c96e_0_12"/>
          <p:cNvSpPr txBox="1"/>
          <p:nvPr>
            <p:ph idx="1" type="body"/>
          </p:nvPr>
        </p:nvSpPr>
        <p:spPr>
          <a:xfrm>
            <a:off x="457200" y="1482825"/>
            <a:ext cx="8229600" cy="3184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This paper focuses on creating an efficient way to recognize actions from the clips/videos.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3D CNNs have been widely used for action recognition</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Dense sampling works over the clips to classify action label, but inefficient.</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Implementation of </a:t>
            </a:r>
            <a:r>
              <a:rPr b="1" lang="en-US" sz="1800">
                <a:solidFill>
                  <a:schemeClr val="dk1"/>
                </a:solidFill>
              </a:rPr>
              <a:t>SFC: Selected Feature Compression </a:t>
            </a:r>
            <a:endParaRPr b="1"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Action recognition inference strategy</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SFC looks at the long video sequences and </a:t>
            </a:r>
            <a:r>
              <a:rPr b="1" lang="en-US" sz="1800">
                <a:solidFill>
                  <a:schemeClr val="dk1"/>
                </a:solidFill>
              </a:rPr>
              <a:t>compresses the rich information</a:t>
            </a:r>
            <a:r>
              <a:rPr lang="en-US" sz="1800">
                <a:solidFill>
                  <a:schemeClr val="dk1"/>
                </a:solidFill>
              </a:rPr>
              <a:t> of their frames into a much </a:t>
            </a:r>
            <a:r>
              <a:rPr b="1" lang="en-US" sz="1800">
                <a:solidFill>
                  <a:schemeClr val="dk1"/>
                </a:solidFill>
              </a:rPr>
              <a:t>smaller representation</a:t>
            </a:r>
            <a:r>
              <a:rPr lang="en-US" sz="1800">
                <a:solidFill>
                  <a:schemeClr val="dk1"/>
                </a:solidFill>
              </a:rPr>
              <a:t>, which is then </a:t>
            </a:r>
            <a:r>
              <a:rPr b="1" lang="en-US" sz="1800">
                <a:solidFill>
                  <a:schemeClr val="dk1"/>
                </a:solidFill>
              </a:rPr>
              <a:t>given to 3D network that predicts</a:t>
            </a:r>
            <a:r>
              <a:rPr lang="en-US" sz="1800">
                <a:solidFill>
                  <a:schemeClr val="dk1"/>
                </a:solidFill>
              </a:rPr>
              <a:t> the corresponding action label.</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8003c9c96e_1_8"/>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800">
                <a:solidFill>
                  <a:schemeClr val="dk1"/>
                </a:solidFill>
              </a:rPr>
              <a:t>How SFC works?</a:t>
            </a:r>
            <a:endParaRPr/>
          </a:p>
        </p:txBody>
      </p:sp>
      <p:sp>
        <p:nvSpPr>
          <p:cNvPr id="114" name="Google Shape;114;g18003c9c96e_1_8"/>
          <p:cNvSpPr txBox="1"/>
          <p:nvPr>
            <p:ph idx="1" type="body"/>
          </p:nvPr>
        </p:nvSpPr>
        <p:spPr>
          <a:xfrm>
            <a:off x="457200" y="1393650"/>
            <a:ext cx="8229600" cy="3184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Pre-trained 3D network is </a:t>
            </a:r>
            <a:r>
              <a:rPr b="1" lang="en-US" sz="1800">
                <a:solidFill>
                  <a:schemeClr val="dk1"/>
                </a:solidFill>
              </a:rPr>
              <a:t>splitted</a:t>
            </a:r>
            <a:r>
              <a:rPr lang="en-US" sz="1800">
                <a:solidFill>
                  <a:schemeClr val="dk1"/>
                </a:solidFill>
              </a:rPr>
              <a:t> into two components, </a:t>
            </a:r>
            <a:r>
              <a:rPr b="1" lang="en-US" sz="1800">
                <a:solidFill>
                  <a:schemeClr val="dk1"/>
                </a:solidFill>
              </a:rPr>
              <a:t>head and tail</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Insertion of the SFC between head and tail networks.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SFC </a:t>
            </a:r>
            <a:r>
              <a:rPr b="1" lang="en-US" sz="1800">
                <a:solidFill>
                  <a:schemeClr val="dk1"/>
                </a:solidFill>
              </a:rPr>
              <a:t>compresses </a:t>
            </a:r>
            <a:r>
              <a:rPr lang="en-US" sz="1800">
                <a:solidFill>
                  <a:schemeClr val="dk1"/>
                </a:solidFill>
              </a:rPr>
              <a:t>the internal spatial-temporal representations from the head network .</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TopK Pooling approach is applied to downsample the features</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This compressed representation is passed to the tail network, which now operates on a much smaller input.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This design brings the additional benefit of not needing to retrain the action network, as SFC can be </a:t>
            </a:r>
            <a:r>
              <a:rPr lang="en-US" sz="1800">
                <a:solidFill>
                  <a:schemeClr val="dk1"/>
                </a:solidFill>
              </a:rPr>
              <a:t>fine tuned</a:t>
            </a:r>
            <a:r>
              <a:rPr lang="en-US" sz="1800">
                <a:solidFill>
                  <a:schemeClr val="dk1"/>
                </a:solidFill>
              </a:rPr>
              <a:t> independently and very quickly.</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8003c9c96e_1_15"/>
          <p:cNvSpPr txBox="1"/>
          <p:nvPr>
            <p:ph idx="1" type="body"/>
          </p:nvPr>
        </p:nvSpPr>
        <p:spPr>
          <a:xfrm>
            <a:off x="457200" y="1393650"/>
            <a:ext cx="8229600" cy="3184800"/>
          </a:xfrm>
          <a:prstGeom prst="rect">
            <a:avLst/>
          </a:prstGeom>
        </p:spPr>
        <p:txBody>
          <a:bodyPr anchorCtr="0" anchor="t" bIns="45700" lIns="91425" spcFirstLastPara="1" rIns="91425" wrap="square" tIns="45700">
            <a:noAutofit/>
          </a:bodyPr>
          <a:lstStyle/>
          <a:p>
            <a:pPr indent="-342900" lvl="0" marL="914400" rtl="0" algn="l">
              <a:lnSpc>
                <a:spcPct val="115000"/>
              </a:lnSpc>
              <a:spcBef>
                <a:spcPts val="0"/>
              </a:spcBef>
              <a:spcAft>
                <a:spcPts val="0"/>
              </a:spcAft>
              <a:buClr>
                <a:schemeClr val="dk1"/>
              </a:buClr>
              <a:buSzPts val="1800"/>
              <a:buChar char="•"/>
            </a:pPr>
            <a:r>
              <a:rPr lang="en-US" sz="1800">
                <a:solidFill>
                  <a:schemeClr val="dk1"/>
                </a:solidFill>
              </a:rPr>
              <a:t>SFC is designed in such a way that:</a:t>
            </a:r>
            <a:endParaRPr sz="1800">
              <a:solidFill>
                <a:schemeClr val="dk1"/>
              </a:solidFill>
            </a:endParaRPr>
          </a:p>
          <a:p>
            <a:pPr indent="-317500" lvl="1" marL="1371600" rtl="0" algn="l">
              <a:lnSpc>
                <a:spcPct val="115000"/>
              </a:lnSpc>
              <a:spcBef>
                <a:spcPts val="0"/>
              </a:spcBef>
              <a:spcAft>
                <a:spcPts val="0"/>
              </a:spcAft>
              <a:buClr>
                <a:schemeClr val="dk1"/>
              </a:buClr>
              <a:buSzPts val="1400"/>
              <a:buChar char="–"/>
            </a:pPr>
            <a:r>
              <a:rPr lang="en-US" sz="1400">
                <a:solidFill>
                  <a:schemeClr val="dk1"/>
                </a:solidFill>
              </a:rPr>
              <a:t>remove redundant information while preserving useful parts of the video directly at the feature level</a:t>
            </a:r>
            <a:endParaRPr sz="1400">
              <a:solidFill>
                <a:schemeClr val="dk1"/>
              </a:solidFill>
            </a:endParaRPr>
          </a:p>
          <a:p>
            <a:pPr indent="-317500" lvl="1" marL="1371600" rtl="0" algn="l">
              <a:lnSpc>
                <a:spcPct val="115000"/>
              </a:lnSpc>
              <a:spcBef>
                <a:spcPts val="0"/>
              </a:spcBef>
              <a:spcAft>
                <a:spcPts val="0"/>
              </a:spcAft>
              <a:buClr>
                <a:schemeClr val="dk1"/>
              </a:buClr>
              <a:buSzPts val="1400"/>
              <a:buChar char="–"/>
            </a:pPr>
            <a:r>
              <a:rPr lang="en-US" sz="1400">
                <a:solidFill>
                  <a:schemeClr val="dk1"/>
                </a:solidFill>
              </a:rPr>
              <a:t>reduce the inference computation of the tail network by compressing the feature</a:t>
            </a:r>
            <a:endParaRPr sz="1400">
              <a:solidFill>
                <a:schemeClr val="dk1"/>
              </a:solidFill>
            </a:endParaRPr>
          </a:p>
          <a:p>
            <a:pPr indent="-342900" lvl="0" marL="914400" rtl="0" algn="l">
              <a:lnSpc>
                <a:spcPct val="115000"/>
              </a:lnSpc>
              <a:spcBef>
                <a:spcPts val="0"/>
              </a:spcBef>
              <a:spcAft>
                <a:spcPts val="0"/>
              </a:spcAft>
              <a:buClr>
                <a:schemeClr val="dk1"/>
              </a:buClr>
              <a:buSzPts val="1800"/>
              <a:buChar char="•"/>
            </a:pPr>
            <a:r>
              <a:rPr lang="en-US" sz="1800">
                <a:solidFill>
                  <a:schemeClr val="dk1"/>
                </a:solidFill>
              </a:rPr>
              <a:t>Various experiments and results were presented in the paper which concluded that </a:t>
            </a:r>
            <a:r>
              <a:rPr b="1" lang="en-US" sz="1800">
                <a:solidFill>
                  <a:schemeClr val="dk1"/>
                </a:solidFill>
              </a:rPr>
              <a:t>SFC is able to reduce inference speed by 6-7x</a:t>
            </a:r>
            <a:r>
              <a:rPr lang="en-US" sz="1800">
                <a:solidFill>
                  <a:schemeClr val="dk1"/>
                </a:solidFill>
              </a:rPr>
              <a:t> and </a:t>
            </a:r>
            <a:r>
              <a:rPr b="1" lang="en-US" sz="1800">
                <a:solidFill>
                  <a:schemeClr val="dk1"/>
                </a:solidFill>
              </a:rPr>
              <a:t>memory usage by 5-6x</a:t>
            </a:r>
            <a:r>
              <a:rPr lang="en-US" sz="1800">
                <a:solidFill>
                  <a:schemeClr val="dk1"/>
                </a:solidFill>
              </a:rPr>
              <a:t> compared with the commonly used </a:t>
            </a:r>
            <a:r>
              <a:rPr b="1" lang="en-US" sz="1800">
                <a:solidFill>
                  <a:schemeClr val="dk1"/>
                </a:solidFill>
              </a:rPr>
              <a:t>dense sampling procedure</a:t>
            </a:r>
            <a:r>
              <a:rPr lang="en-US" sz="1800">
                <a:solidFill>
                  <a:schemeClr val="dk1"/>
                </a:solidFill>
              </a:rPr>
              <a:t>.</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2012-05-15T15:26:04Z</dcterms:created>
  <dc:creator>eburris</dc:creator>
</cp:coreProperties>
</file>